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8" r:id="rId2"/>
    <p:sldId id="257" r:id="rId3"/>
  </p:sldIdLst>
  <p:sldSz cx="6858000" cy="9144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56" d="100"/>
          <a:sy n="56" d="100"/>
        </p:scale>
        <p:origin x="214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4802718"/>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5532A900-6EBE-47B3-9F93-D4E6F1C6C2AC}" type="datetimeFigureOut">
              <a:rPr kumimoji="1" lang="ja-JP" altLang="en-US" smtClean="0"/>
              <a:t>2017/4/26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2971040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532A900-6EBE-47B3-9F93-D4E6F1C6C2AC}" type="datetimeFigureOut">
              <a:rPr kumimoji="1" lang="ja-JP" altLang="en-US" smtClean="0"/>
              <a:t>2017/4/26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1034341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6"/>
            <a:ext cx="1478756" cy="774911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486836"/>
            <a:ext cx="4350544" cy="774911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532A900-6EBE-47B3-9F93-D4E6F1C6C2AC}" type="datetimeFigureOut">
              <a:rPr kumimoji="1" lang="ja-JP" altLang="en-US" smtClean="0"/>
              <a:t>2017/4/26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411965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532A900-6EBE-47B3-9F93-D4E6F1C6C2AC}" type="datetimeFigureOut">
              <a:rPr kumimoji="1" lang="ja-JP" altLang="en-US" smtClean="0"/>
              <a:t>2017/4/26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3424799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5"/>
            <a:ext cx="5915025" cy="3803649"/>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119288"/>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5532A900-6EBE-47B3-9F93-D4E6F1C6C2AC}" type="datetimeFigureOut">
              <a:rPr kumimoji="1" lang="ja-JP" altLang="en-US" smtClean="0"/>
              <a:t>2017/4/26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736973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5532A900-6EBE-47B3-9F93-D4E6F1C6C2AC}" type="datetimeFigureOut">
              <a:rPr kumimoji="1" lang="ja-JP" altLang="en-US" smtClean="0"/>
              <a:t>2017/4/26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2233742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2" y="486838"/>
            <a:ext cx="5915025" cy="1767417"/>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241553"/>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4" y="2241553"/>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4" y="3340100"/>
            <a:ext cx="2915543" cy="4912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5532A900-6EBE-47B3-9F93-D4E6F1C6C2AC}" type="datetimeFigureOut">
              <a:rPr kumimoji="1" lang="ja-JP" altLang="en-US" smtClean="0"/>
              <a:t>2017/4/26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1108640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5532A900-6EBE-47B3-9F93-D4E6F1C6C2AC}" type="datetimeFigureOut">
              <a:rPr kumimoji="1" lang="ja-JP" altLang="en-US" smtClean="0"/>
              <a:t>2017/4/26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3930053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32A900-6EBE-47B3-9F93-D4E6F1C6C2AC}" type="datetimeFigureOut">
              <a:rPr kumimoji="1" lang="ja-JP" altLang="en-US" smtClean="0"/>
              <a:t>2017/4/26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3028273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4" y="1316571"/>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743202"/>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532A900-6EBE-47B3-9F93-D4E6F1C6C2AC}" type="datetimeFigureOut">
              <a:rPr kumimoji="1" lang="ja-JP" altLang="en-US" smtClean="0"/>
              <a:t>2017/4/26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4262020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4" y="1316571"/>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743202"/>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532A900-6EBE-47B3-9F93-D4E6F1C6C2AC}" type="datetimeFigureOut">
              <a:rPr kumimoji="1" lang="ja-JP" altLang="en-US" smtClean="0"/>
              <a:t>2017/4/26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3919043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9" y="486838"/>
            <a:ext cx="5915025" cy="1767417"/>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9" y="2434167"/>
            <a:ext cx="5915025" cy="5801784"/>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8475138"/>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5532A900-6EBE-47B3-9F93-D4E6F1C6C2AC}" type="datetimeFigureOut">
              <a:rPr kumimoji="1" lang="ja-JP" altLang="en-US" smtClean="0"/>
              <a:t>2017/4/26</a:t>
            </a:fld>
            <a:endParaRPr kumimoji="1" lang="ja-JP" altLang="en-US"/>
          </a:p>
        </p:txBody>
      </p:sp>
      <p:sp>
        <p:nvSpPr>
          <p:cNvPr id="5" name="Footer Placeholder 4"/>
          <p:cNvSpPr>
            <a:spLocks noGrp="1"/>
          </p:cNvSpPr>
          <p:nvPr>
            <p:ph type="ftr" sz="quarter" idx="3"/>
          </p:nvPr>
        </p:nvSpPr>
        <p:spPr>
          <a:xfrm>
            <a:off x="2271714" y="8475138"/>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8"/>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10084606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5022588" y="532568"/>
            <a:ext cx="1386979" cy="125945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正方形/長方形 28"/>
          <p:cNvSpPr/>
          <p:nvPr/>
        </p:nvSpPr>
        <p:spPr>
          <a:xfrm>
            <a:off x="4598419" y="1277629"/>
            <a:ext cx="848334" cy="78267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 name="テキスト ボックス 1"/>
          <p:cNvSpPr txBox="1"/>
          <p:nvPr/>
        </p:nvSpPr>
        <p:spPr>
          <a:xfrm>
            <a:off x="137485" y="88006"/>
            <a:ext cx="5677105" cy="1893229"/>
          </a:xfrm>
          <a:prstGeom prst="rect">
            <a:avLst/>
          </a:prstGeom>
          <a:noFill/>
          <a:ln>
            <a:noFill/>
          </a:ln>
          <a:effectLst/>
        </p:spPr>
        <p:txBody>
          <a:bodyPr rot="0" spcFirstLastPara="0" vert="horz" wrap="square" lIns="74295" tIns="8890" rIns="74295" bIns="8890" numCol="1" spcCol="0" rtlCol="0" fromWordArt="0" anchor="t" anchorCtr="0" forceAA="0" compatLnSpc="1">
            <a:prstTxWarp prst="textNoShape">
              <a:avLst/>
            </a:prstTxWarp>
            <a:noAutofit/>
          </a:bodyPr>
          <a:lstStyle/>
          <a:p>
            <a:r>
              <a:rPr lang="ja-JP" altLang="en-US" sz="7200" b="1" kern="100" dirty="0">
                <a:ln w="38100" cap="flat" cmpd="sng" algn="ctr">
                  <a:solidFill>
                    <a:srgbClr val="00B050"/>
                  </a:solidFill>
                  <a:prstDash val="solid"/>
                  <a:round/>
                </a:ln>
                <a:solidFill>
                  <a:srgbClr val="FFFFFF"/>
                </a:solidFill>
                <a:effectLst>
                  <a:outerShdw dist="38100" dir="2700000" algn="tl">
                    <a:srgbClr val="FFC000"/>
                  </a:outerShdw>
                </a:effectLst>
                <a:latin typeface="HGS創英角ｺﾞｼｯｸUB" panose="020B0900000000000000" pitchFamily="50" charset="-128"/>
                <a:ea typeface="HGS創英角ｺﾞｼｯｸUB" panose="020B0900000000000000" pitchFamily="50" charset="-128"/>
                <a:cs typeface="メイリオ" panose="020B0604030504040204" pitchFamily="50" charset="-128"/>
              </a:rPr>
              <a:t>発達障害支援</a:t>
            </a:r>
            <a:endParaRPr lang="ja-JP" altLang="en-US" sz="1200" kern="100" dirty="0">
              <a:ln w="38100" cap="flat" cmpd="sng" algn="ctr">
                <a:solidFill>
                  <a:srgbClr val="00B050"/>
                </a:solidFill>
                <a:prstDash val="solid"/>
                <a:round/>
              </a:ln>
              <a:solidFill>
                <a:prstClr val="black"/>
              </a:solidFill>
              <a:latin typeface="HGS創英角ｺﾞｼｯｸUB" panose="020B0900000000000000" pitchFamily="50" charset="-128"/>
              <a:ea typeface="HGS創英角ｺﾞｼｯｸUB" panose="020B0900000000000000" pitchFamily="50" charset="-128"/>
              <a:cs typeface="Times New Roman" panose="02020603050405020304" pitchFamily="18" charset="0"/>
            </a:endParaRPr>
          </a:p>
          <a:p>
            <a:r>
              <a:rPr lang="ja-JP" altLang="en-US" sz="7200" b="1" kern="100" dirty="0">
                <a:ln w="38100" cap="flat" cmpd="sng" algn="ctr">
                  <a:solidFill>
                    <a:srgbClr val="00B050"/>
                  </a:solidFill>
                  <a:prstDash val="solid"/>
                  <a:round/>
                </a:ln>
                <a:solidFill>
                  <a:srgbClr val="FFFFFF"/>
                </a:solidFill>
                <a:effectLst>
                  <a:outerShdw dist="38100" dir="2700000" algn="tl">
                    <a:srgbClr val="FFC000"/>
                  </a:outerShdw>
                </a:effectLst>
                <a:latin typeface="HGS創英角ｺﾞｼｯｸUB" panose="020B0900000000000000" pitchFamily="50" charset="-128"/>
                <a:ea typeface="HGS創英角ｺﾞｼｯｸUB" panose="020B0900000000000000" pitchFamily="50" charset="-128"/>
                <a:cs typeface="メイリオ" panose="020B0604030504040204" pitchFamily="50" charset="-128"/>
              </a:rPr>
              <a:t>基礎研修</a:t>
            </a:r>
            <a:endParaRPr lang="ja-JP" altLang="en-US" sz="1200" kern="100" dirty="0">
              <a:ln w="38100" cap="flat" cmpd="sng" algn="ctr">
                <a:solidFill>
                  <a:srgbClr val="00B050"/>
                </a:solidFill>
                <a:prstDash val="solid"/>
                <a:round/>
              </a:ln>
              <a:solidFill>
                <a:prstClr val="black"/>
              </a:solidFill>
              <a:latin typeface="HGS創英角ｺﾞｼｯｸUB" panose="020B0900000000000000" pitchFamily="50" charset="-128"/>
              <a:ea typeface="HGS創英角ｺﾞｼｯｸUB" panose="020B0900000000000000" pitchFamily="50" charset="-128"/>
              <a:cs typeface="Times New Roman" panose="02020603050405020304" pitchFamily="18" charset="0"/>
            </a:endParaRPr>
          </a:p>
        </p:txBody>
      </p:sp>
      <p:sp>
        <p:nvSpPr>
          <p:cNvPr id="6" name="円/楕円 5"/>
          <p:cNvSpPr/>
          <p:nvPr/>
        </p:nvSpPr>
        <p:spPr>
          <a:xfrm>
            <a:off x="448993" y="3367772"/>
            <a:ext cx="977301" cy="972989"/>
          </a:xfrm>
          <a:prstGeom prst="ellipse">
            <a:avLst/>
          </a:prstGeom>
          <a:solidFill>
            <a:sysClr val="windowText" lastClr="000000"/>
          </a:solidFill>
          <a:ln w="12700" cap="flat" cmpd="sng" algn="ctr">
            <a:solidFill>
              <a:sysClr val="windowText" lastClr="000000"/>
            </a:solidFill>
            <a:prstDash val="solid"/>
            <a:miter lim="800000"/>
          </a:ln>
          <a:effectLst/>
        </p:spPr>
        <p:txBody>
          <a:bodyPr rot="0" spcFirstLastPara="0" vert="horz" wrap="none" lIns="91440" tIns="45720" rIns="91440" bIns="45720" numCol="1" spcCol="0" rtlCol="0" fromWordArt="0" anchor="ctr" anchorCtr="0" forceAA="0" compatLnSpc="1">
            <a:prstTxWarp prst="textNoShape">
              <a:avLst/>
            </a:prstTxWarp>
            <a:noAutofit/>
          </a:bodyPr>
          <a:lstStyle/>
          <a:p>
            <a:pPr algn="ctr">
              <a:defRPr/>
            </a:pPr>
            <a:r>
              <a:rPr kumimoji="0" lang="ja-JP" altLang="en-US" sz="2000" b="1" kern="100" dirty="0">
                <a:solidFill>
                  <a:sysClr val="window" lastClr="FFFFFF"/>
                </a:solidFill>
                <a:latin typeface="メイリオ" panose="020B0604030504040204" pitchFamily="50" charset="-128"/>
                <a:ea typeface="メイリオ" panose="020B0604030504040204" pitchFamily="50" charset="-128"/>
                <a:cs typeface="メイリオ" panose="020B0604030504040204" pitchFamily="50" charset="-128"/>
              </a:rPr>
              <a:t>日程</a:t>
            </a:r>
            <a:endParaRPr kumimoji="0" lang="en-US" altLang="ja-JP" sz="2000" b="1" kern="100" dirty="0">
              <a:solidFill>
                <a:sysClr val="window" lastClr="FFFFFF"/>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kumimoji="0" lang="ja-JP" altLang="en-US" sz="2000" b="1" kern="100" dirty="0">
                <a:solidFill>
                  <a:sysClr val="window" lastClr="FFFFFF"/>
                </a:solidFill>
                <a:latin typeface="メイリオ" panose="020B0604030504040204" pitchFamily="50" charset="-128"/>
                <a:ea typeface="メイリオ" panose="020B0604030504040204" pitchFamily="50" charset="-128"/>
                <a:cs typeface="メイリオ" panose="020B0604030504040204" pitchFamily="50" charset="-128"/>
              </a:rPr>
              <a:t>会場</a:t>
            </a:r>
            <a:endParaRPr kumimoji="0" lang="ja-JP" altLang="en-US" sz="1200" kern="100" dirty="0">
              <a:solidFill>
                <a:sysClr val="window" lastClr="FFFFFF"/>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5"/>
          <p:cNvSpPr txBox="1"/>
          <p:nvPr/>
        </p:nvSpPr>
        <p:spPr>
          <a:xfrm rot="20452177">
            <a:off x="1712197" y="3137240"/>
            <a:ext cx="1266825" cy="554990"/>
          </a:xfrm>
          <a:prstGeom prst="rect">
            <a:avLst/>
          </a:prstGeom>
          <a:noFill/>
          <a:ln>
            <a:noFill/>
          </a:ln>
          <a:effectLst/>
        </p:spPr>
        <p:txBody>
          <a:bodyPr rot="0" spcFirstLastPara="0" vert="horz" wrap="none" lIns="74295" tIns="8890" rIns="74295" bIns="8890" numCol="1" spcCol="0" rtlCol="0" fromWordArt="0" anchor="t" anchorCtr="0" forceAA="0" compatLnSpc="1">
            <a:prstTxWarp prst="textNoShape">
              <a:avLst/>
            </a:prstTxWarp>
            <a:noAutofit/>
          </a:bodyPr>
          <a:lstStyle/>
          <a:p>
            <a:pPr algn="just"/>
            <a:r>
              <a:rPr lang="ja-JP" altLang="en-US" sz="2200" kern="100" dirty="0">
                <a:solidFill>
                  <a:srgbClr val="5B9BD5"/>
                </a:solidFill>
                <a:effectLst>
                  <a:outerShdw blurRad="38100" dist="25400" dir="5400000" algn="ctr">
                    <a:srgbClr val="6E747A">
                      <a:alpha val="43000"/>
                    </a:srgbClr>
                  </a:outerShdw>
                </a:effectLst>
                <a:latin typeface="Century" panose="02040604050505020304" pitchFamily="18" charset="0"/>
                <a:ea typeface="メイリオ" panose="020B0604030504040204" pitchFamily="50" charset="-128"/>
                <a:cs typeface="Times New Roman" panose="02020603050405020304" pitchFamily="18" charset="0"/>
              </a:rPr>
              <a:t>西部会場</a:t>
            </a:r>
            <a:endParaRPr lang="ja-JP" altLang="en-US" sz="105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p:txBody>
      </p:sp>
      <p:sp>
        <p:nvSpPr>
          <p:cNvPr id="8" name="テキスト ボックス 5"/>
          <p:cNvSpPr txBox="1"/>
          <p:nvPr/>
        </p:nvSpPr>
        <p:spPr>
          <a:xfrm rot="20452177">
            <a:off x="1712198" y="4209012"/>
            <a:ext cx="1266825" cy="554990"/>
          </a:xfrm>
          <a:prstGeom prst="rect">
            <a:avLst/>
          </a:prstGeom>
          <a:noFill/>
          <a:ln>
            <a:noFill/>
          </a:ln>
          <a:effectLst/>
        </p:spPr>
        <p:txBody>
          <a:bodyPr rot="0" spcFirstLastPara="0" vert="horz" wrap="none" lIns="74295" tIns="8890" rIns="74295" bIns="8890" numCol="1" spcCol="0" rtlCol="0" fromWordArt="0" anchor="t" anchorCtr="0" forceAA="0" compatLnSpc="1">
            <a:prstTxWarp prst="textNoShape">
              <a:avLst/>
            </a:prstTxWarp>
            <a:noAutofit/>
          </a:bodyPr>
          <a:lstStyle/>
          <a:p>
            <a:pPr algn="just"/>
            <a:r>
              <a:rPr lang="ja-JP" altLang="en-US" sz="2200" kern="100" dirty="0">
                <a:solidFill>
                  <a:srgbClr val="5B9BD5"/>
                </a:solidFill>
                <a:effectLst>
                  <a:outerShdw blurRad="38100" dist="25400" dir="5400000" algn="ctr">
                    <a:srgbClr val="6E747A">
                      <a:alpha val="43000"/>
                    </a:srgbClr>
                  </a:outerShdw>
                </a:effectLst>
                <a:latin typeface="Century" panose="02040604050505020304" pitchFamily="18" charset="0"/>
                <a:ea typeface="メイリオ" panose="020B0604030504040204" pitchFamily="50" charset="-128"/>
                <a:cs typeface="Times New Roman" panose="02020603050405020304" pitchFamily="18" charset="0"/>
              </a:rPr>
              <a:t>東部会場</a:t>
            </a:r>
            <a:endParaRPr lang="ja-JP" altLang="en-US" sz="105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p:txBody>
      </p:sp>
      <p:sp>
        <p:nvSpPr>
          <p:cNvPr id="9" name="テキスト ボックス 5"/>
          <p:cNvSpPr txBox="1"/>
          <p:nvPr/>
        </p:nvSpPr>
        <p:spPr>
          <a:xfrm rot="20452177">
            <a:off x="1701324" y="5158754"/>
            <a:ext cx="1266825" cy="554990"/>
          </a:xfrm>
          <a:prstGeom prst="rect">
            <a:avLst/>
          </a:prstGeom>
          <a:noFill/>
          <a:ln>
            <a:noFill/>
          </a:ln>
          <a:effectLst/>
        </p:spPr>
        <p:txBody>
          <a:bodyPr rot="0" spcFirstLastPara="0" vert="horz" wrap="none" lIns="74295" tIns="8890" rIns="74295" bIns="8890" numCol="1" spcCol="0" rtlCol="0" fromWordArt="0" anchor="t" anchorCtr="0" forceAA="0" compatLnSpc="1">
            <a:prstTxWarp prst="textNoShape">
              <a:avLst/>
            </a:prstTxWarp>
            <a:noAutofit/>
          </a:bodyPr>
          <a:lstStyle/>
          <a:p>
            <a:pPr algn="just"/>
            <a:r>
              <a:rPr lang="ja-JP" altLang="en-US" sz="2200" kern="100" dirty="0">
                <a:solidFill>
                  <a:srgbClr val="5B9BD5"/>
                </a:solidFill>
                <a:effectLst>
                  <a:outerShdw blurRad="38100" dist="25400" dir="5400000" algn="ctr">
                    <a:srgbClr val="6E747A">
                      <a:alpha val="43000"/>
                    </a:srgbClr>
                  </a:outerShdw>
                </a:effectLst>
                <a:latin typeface="Century" panose="02040604050505020304" pitchFamily="18" charset="0"/>
                <a:ea typeface="メイリオ" panose="020B0604030504040204" pitchFamily="50" charset="-128"/>
                <a:cs typeface="Times New Roman" panose="02020603050405020304" pitchFamily="18" charset="0"/>
              </a:rPr>
              <a:t>北部会場</a:t>
            </a:r>
            <a:endParaRPr lang="ja-JP" altLang="en-US" sz="1050" kern="100" dirty="0">
              <a:solidFill>
                <a:prstClr val="black"/>
              </a:solidFill>
              <a:latin typeface="Century" panose="02040604050505020304" pitchFamily="18" charset="0"/>
              <a:ea typeface="ＭＳ 明朝" panose="02020609040205080304" pitchFamily="17" charset="-128"/>
              <a:cs typeface="Times New Roman" panose="02020603050405020304" pitchFamily="18" charset="0"/>
            </a:endParaRPr>
          </a:p>
        </p:txBody>
      </p:sp>
      <p:sp>
        <p:nvSpPr>
          <p:cNvPr id="10" name="テキスト ボックス 8"/>
          <p:cNvSpPr txBox="1"/>
          <p:nvPr/>
        </p:nvSpPr>
        <p:spPr bwMode="white">
          <a:xfrm>
            <a:off x="3034981" y="2992438"/>
            <a:ext cx="3543300" cy="279793"/>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1400" kern="100" dirty="0">
                <a:solidFill>
                  <a:prstClr val="black"/>
                </a:solidFill>
                <a:ea typeface="メイリオ" panose="020B0604030504040204" pitchFamily="50" charset="-128"/>
                <a:cs typeface="Times New Roman" panose="02020603050405020304" pitchFamily="18" charset="0"/>
              </a:rPr>
              <a:t>平成２９年　　　 月　　　　　日（木）</a:t>
            </a:r>
            <a:endParaRPr lang="ja-JP" altLang="en-US" sz="1050" kern="100" dirty="0">
              <a:solidFill>
                <a:prstClr val="black"/>
              </a:solidFill>
              <a:ea typeface="ＭＳ 明朝" panose="02020609040205080304" pitchFamily="17" charset="-128"/>
              <a:cs typeface="Times New Roman" panose="02020603050405020304" pitchFamily="18" charset="0"/>
            </a:endParaRPr>
          </a:p>
        </p:txBody>
      </p:sp>
      <p:sp>
        <p:nvSpPr>
          <p:cNvPr id="11" name="テキスト ボックス 9"/>
          <p:cNvSpPr txBox="1"/>
          <p:nvPr/>
        </p:nvSpPr>
        <p:spPr>
          <a:xfrm>
            <a:off x="3936210" y="2589088"/>
            <a:ext cx="742950" cy="10477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4800" kern="100" dirty="0">
                <a:solidFill>
                  <a:prstClr val="black"/>
                </a:solidFill>
                <a:ea typeface="メイリオ" panose="020B0604030504040204" pitchFamily="50" charset="-128"/>
                <a:cs typeface="Times New Roman" panose="02020603050405020304" pitchFamily="18" charset="0"/>
              </a:rPr>
              <a:t>５</a:t>
            </a:r>
            <a:endParaRPr lang="ja-JP" altLang="en-US" sz="1050" kern="100" dirty="0">
              <a:solidFill>
                <a:prstClr val="black"/>
              </a:solidFill>
              <a:ea typeface="ＭＳ 明朝" panose="02020609040205080304" pitchFamily="17" charset="-128"/>
              <a:cs typeface="Times New Roman" panose="02020603050405020304" pitchFamily="18" charset="0"/>
            </a:endParaRPr>
          </a:p>
        </p:txBody>
      </p:sp>
      <p:sp>
        <p:nvSpPr>
          <p:cNvPr id="12" name="テキスト ボックス 10"/>
          <p:cNvSpPr txBox="1"/>
          <p:nvPr/>
        </p:nvSpPr>
        <p:spPr>
          <a:xfrm>
            <a:off x="4755362" y="2589088"/>
            <a:ext cx="1019175" cy="10477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en-US" sz="4800" kern="100">
                <a:solidFill>
                  <a:prstClr val="black"/>
                </a:solidFill>
                <a:latin typeface="メイリオ" panose="020B0604030504040204" pitchFamily="50" charset="-128"/>
                <a:ea typeface="ＭＳ 明朝" panose="02020609040205080304" pitchFamily="17" charset="-128"/>
                <a:cs typeface="Times New Roman" panose="02020603050405020304" pitchFamily="18" charset="0"/>
              </a:rPr>
              <a:t>25</a:t>
            </a:r>
            <a:endParaRPr lang="ja-JP" altLang="en-US" sz="1050" kern="100">
              <a:solidFill>
                <a:prstClr val="black"/>
              </a:solidFill>
              <a:ea typeface="ＭＳ 明朝" panose="02020609040205080304" pitchFamily="17" charset="-128"/>
              <a:cs typeface="Times New Roman" panose="02020603050405020304" pitchFamily="18" charset="0"/>
            </a:endParaRPr>
          </a:p>
        </p:txBody>
      </p:sp>
      <p:sp>
        <p:nvSpPr>
          <p:cNvPr id="13" name="テキスト ボックス 8"/>
          <p:cNvSpPr txBox="1"/>
          <p:nvPr/>
        </p:nvSpPr>
        <p:spPr bwMode="white">
          <a:xfrm>
            <a:off x="3034981" y="3299876"/>
            <a:ext cx="3543300" cy="279793"/>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1600" b="1" kern="100" dirty="0">
                <a:solidFill>
                  <a:prstClr val="black"/>
                </a:solidFill>
                <a:ea typeface="メイリオ" panose="020B0604030504040204" pitchFamily="50" charset="-128"/>
                <a:cs typeface="Times New Roman" panose="02020603050405020304" pitchFamily="18" charset="0"/>
              </a:rPr>
              <a:t>広島市総合福祉センター５階ホール</a:t>
            </a:r>
            <a:endParaRPr lang="ja-JP" altLang="en-US" sz="1100" b="1" kern="100" dirty="0">
              <a:solidFill>
                <a:prstClr val="black"/>
              </a:solidFill>
              <a:ea typeface="ＭＳ 明朝" panose="02020609040205080304" pitchFamily="17" charset="-128"/>
              <a:cs typeface="Times New Roman" panose="02020603050405020304" pitchFamily="18" charset="0"/>
            </a:endParaRPr>
          </a:p>
        </p:txBody>
      </p:sp>
      <p:sp>
        <p:nvSpPr>
          <p:cNvPr id="14" name="テキスト ボックス 8"/>
          <p:cNvSpPr txBox="1"/>
          <p:nvPr/>
        </p:nvSpPr>
        <p:spPr bwMode="white">
          <a:xfrm>
            <a:off x="3034981" y="4016758"/>
            <a:ext cx="3543300" cy="279793"/>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1400" kern="100" dirty="0">
                <a:solidFill>
                  <a:prstClr val="black"/>
                </a:solidFill>
                <a:ea typeface="メイリオ" panose="020B0604030504040204" pitchFamily="50" charset="-128"/>
                <a:cs typeface="Times New Roman" panose="02020603050405020304" pitchFamily="18" charset="0"/>
              </a:rPr>
              <a:t>平成２９年　　　 月　　　　　日（火）</a:t>
            </a:r>
            <a:endParaRPr lang="ja-JP" altLang="en-US" sz="1050" kern="100" dirty="0">
              <a:solidFill>
                <a:prstClr val="black"/>
              </a:solidFill>
              <a:ea typeface="ＭＳ 明朝" panose="02020609040205080304" pitchFamily="17" charset="-128"/>
              <a:cs typeface="Times New Roman" panose="02020603050405020304" pitchFamily="18" charset="0"/>
            </a:endParaRPr>
          </a:p>
        </p:txBody>
      </p:sp>
      <p:sp>
        <p:nvSpPr>
          <p:cNvPr id="15" name="テキスト ボックス 9"/>
          <p:cNvSpPr txBox="1"/>
          <p:nvPr/>
        </p:nvSpPr>
        <p:spPr>
          <a:xfrm>
            <a:off x="3951614" y="3636838"/>
            <a:ext cx="742950" cy="10477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4800" kern="100" dirty="0">
                <a:solidFill>
                  <a:prstClr val="black"/>
                </a:solidFill>
                <a:ea typeface="メイリオ" panose="020B0604030504040204" pitchFamily="50" charset="-128"/>
                <a:cs typeface="Times New Roman" panose="02020603050405020304" pitchFamily="18" charset="0"/>
              </a:rPr>
              <a:t>６</a:t>
            </a:r>
            <a:endParaRPr lang="ja-JP" altLang="en-US" sz="1050" kern="100" dirty="0">
              <a:solidFill>
                <a:prstClr val="black"/>
              </a:solidFill>
              <a:ea typeface="ＭＳ 明朝" panose="02020609040205080304" pitchFamily="17" charset="-128"/>
              <a:cs typeface="Times New Roman" panose="02020603050405020304" pitchFamily="18" charset="0"/>
            </a:endParaRPr>
          </a:p>
        </p:txBody>
      </p:sp>
      <p:sp>
        <p:nvSpPr>
          <p:cNvPr id="16" name="テキスト ボックス 9"/>
          <p:cNvSpPr txBox="1"/>
          <p:nvPr/>
        </p:nvSpPr>
        <p:spPr>
          <a:xfrm>
            <a:off x="4828183" y="3636838"/>
            <a:ext cx="742950" cy="10477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4800" kern="100" dirty="0">
                <a:solidFill>
                  <a:prstClr val="black"/>
                </a:solidFill>
                <a:ea typeface="メイリオ" panose="020B0604030504040204" pitchFamily="50" charset="-128"/>
                <a:cs typeface="Times New Roman" panose="02020603050405020304" pitchFamily="18" charset="0"/>
              </a:rPr>
              <a:t>６</a:t>
            </a:r>
            <a:endParaRPr lang="ja-JP" altLang="en-US" sz="1050" kern="100" dirty="0">
              <a:solidFill>
                <a:prstClr val="black"/>
              </a:solidFill>
              <a:ea typeface="ＭＳ 明朝" panose="02020609040205080304" pitchFamily="17" charset="-128"/>
              <a:cs typeface="Times New Roman" panose="02020603050405020304" pitchFamily="18" charset="0"/>
            </a:endParaRPr>
          </a:p>
        </p:txBody>
      </p:sp>
      <p:sp>
        <p:nvSpPr>
          <p:cNvPr id="17" name="テキスト ボックス 8"/>
          <p:cNvSpPr txBox="1"/>
          <p:nvPr/>
        </p:nvSpPr>
        <p:spPr bwMode="white">
          <a:xfrm>
            <a:off x="3034981" y="4329101"/>
            <a:ext cx="3543300" cy="279793"/>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1600" b="1" kern="100" dirty="0">
                <a:solidFill>
                  <a:prstClr val="black"/>
                </a:solidFill>
                <a:ea typeface="メイリオ" panose="020B0604030504040204" pitchFamily="50" charset="-128"/>
                <a:cs typeface="Times New Roman" panose="02020603050405020304" pitchFamily="18" charset="0"/>
              </a:rPr>
              <a:t>福山庁舎第１庁舎４階１４１会議室</a:t>
            </a:r>
            <a:endParaRPr lang="ja-JP" altLang="en-US" sz="1100" b="1" kern="100" dirty="0">
              <a:solidFill>
                <a:prstClr val="black"/>
              </a:solidFill>
              <a:ea typeface="ＭＳ 明朝" panose="02020609040205080304" pitchFamily="17" charset="-128"/>
              <a:cs typeface="Times New Roman" panose="02020603050405020304" pitchFamily="18" charset="0"/>
            </a:endParaRPr>
          </a:p>
        </p:txBody>
      </p:sp>
      <p:sp>
        <p:nvSpPr>
          <p:cNvPr id="19" name="テキスト ボックス 8"/>
          <p:cNvSpPr txBox="1"/>
          <p:nvPr/>
        </p:nvSpPr>
        <p:spPr bwMode="white">
          <a:xfrm>
            <a:off x="3065380" y="5029535"/>
            <a:ext cx="3543300" cy="279793"/>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1400" kern="100" dirty="0">
                <a:solidFill>
                  <a:prstClr val="black"/>
                </a:solidFill>
                <a:ea typeface="メイリオ" panose="020B0604030504040204" pitchFamily="50" charset="-128"/>
                <a:cs typeface="Times New Roman" panose="02020603050405020304" pitchFamily="18" charset="0"/>
              </a:rPr>
              <a:t>平成２９年　　　 月　　　　　日（木）</a:t>
            </a:r>
            <a:endParaRPr lang="ja-JP" altLang="en-US" sz="1050" kern="100" dirty="0">
              <a:solidFill>
                <a:prstClr val="black"/>
              </a:solidFill>
              <a:ea typeface="ＭＳ 明朝" panose="02020609040205080304" pitchFamily="17" charset="-128"/>
              <a:cs typeface="Times New Roman" panose="02020603050405020304" pitchFamily="18" charset="0"/>
            </a:endParaRPr>
          </a:p>
        </p:txBody>
      </p:sp>
      <p:sp>
        <p:nvSpPr>
          <p:cNvPr id="20" name="テキスト ボックス 9"/>
          <p:cNvSpPr txBox="1"/>
          <p:nvPr/>
        </p:nvSpPr>
        <p:spPr>
          <a:xfrm>
            <a:off x="3936210" y="4703245"/>
            <a:ext cx="742950" cy="10477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4800" kern="100" dirty="0">
                <a:solidFill>
                  <a:prstClr val="black"/>
                </a:solidFill>
                <a:ea typeface="メイリオ" panose="020B0604030504040204" pitchFamily="50" charset="-128"/>
                <a:cs typeface="Times New Roman" panose="02020603050405020304" pitchFamily="18" charset="0"/>
              </a:rPr>
              <a:t>６</a:t>
            </a:r>
            <a:endParaRPr lang="ja-JP" altLang="en-US" sz="1050" kern="100" dirty="0">
              <a:solidFill>
                <a:prstClr val="black"/>
              </a:solidFill>
              <a:ea typeface="ＭＳ 明朝" panose="02020609040205080304" pitchFamily="17" charset="-128"/>
              <a:cs typeface="Times New Roman" panose="02020603050405020304" pitchFamily="18" charset="0"/>
            </a:endParaRPr>
          </a:p>
        </p:txBody>
      </p:sp>
      <p:sp>
        <p:nvSpPr>
          <p:cNvPr id="21" name="テキスト ボックス 9"/>
          <p:cNvSpPr txBox="1"/>
          <p:nvPr/>
        </p:nvSpPr>
        <p:spPr>
          <a:xfrm>
            <a:off x="4837030" y="4703245"/>
            <a:ext cx="742950" cy="10477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4800" kern="100" dirty="0">
                <a:solidFill>
                  <a:prstClr val="black"/>
                </a:solidFill>
                <a:ea typeface="メイリオ" panose="020B0604030504040204" pitchFamily="50" charset="-128"/>
                <a:cs typeface="Times New Roman" panose="02020603050405020304" pitchFamily="18" charset="0"/>
              </a:rPr>
              <a:t>８</a:t>
            </a:r>
            <a:endParaRPr lang="ja-JP" altLang="en-US" sz="1050" kern="100" dirty="0">
              <a:solidFill>
                <a:prstClr val="black"/>
              </a:solidFill>
              <a:ea typeface="ＭＳ 明朝" panose="02020609040205080304" pitchFamily="17" charset="-128"/>
              <a:cs typeface="Times New Roman" panose="02020603050405020304" pitchFamily="18" charset="0"/>
            </a:endParaRPr>
          </a:p>
        </p:txBody>
      </p:sp>
      <p:sp>
        <p:nvSpPr>
          <p:cNvPr id="22" name="テキスト ボックス 8"/>
          <p:cNvSpPr txBox="1"/>
          <p:nvPr/>
        </p:nvSpPr>
        <p:spPr bwMode="white">
          <a:xfrm>
            <a:off x="3034981" y="5386847"/>
            <a:ext cx="3543300" cy="279793"/>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1600" b="1" kern="100" dirty="0">
                <a:solidFill>
                  <a:prstClr val="black"/>
                </a:solidFill>
                <a:ea typeface="メイリオ" panose="020B0604030504040204" pitchFamily="50" charset="-128"/>
                <a:cs typeface="Times New Roman" panose="02020603050405020304" pitchFamily="18" charset="0"/>
              </a:rPr>
              <a:t>三次庁舎第３庁舎６階６０１会議室</a:t>
            </a:r>
            <a:endParaRPr lang="ja-JP" altLang="en-US" sz="1100" b="1" kern="100" dirty="0">
              <a:solidFill>
                <a:prstClr val="black"/>
              </a:solidFill>
              <a:ea typeface="ＭＳ 明朝" panose="02020609040205080304" pitchFamily="17" charset="-128"/>
              <a:cs typeface="Times New Roman" panose="02020603050405020304" pitchFamily="18" charset="0"/>
            </a:endParaRPr>
          </a:p>
        </p:txBody>
      </p:sp>
      <p:sp>
        <p:nvSpPr>
          <p:cNvPr id="23" name="円/楕円 22"/>
          <p:cNvSpPr/>
          <p:nvPr/>
        </p:nvSpPr>
        <p:spPr>
          <a:xfrm>
            <a:off x="448993" y="5924469"/>
            <a:ext cx="977301" cy="972989"/>
          </a:xfrm>
          <a:prstGeom prst="ellipse">
            <a:avLst/>
          </a:prstGeom>
          <a:solidFill>
            <a:sysClr val="windowText" lastClr="000000"/>
          </a:solidFill>
          <a:ln w="1270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defRPr/>
            </a:pPr>
            <a:r>
              <a:rPr kumimoji="0" lang="ja-JP" altLang="en-US" sz="2000" b="1" kern="100" dirty="0">
                <a:solidFill>
                  <a:sysClr val="window" lastClr="FFFFFF"/>
                </a:solidFill>
                <a:latin typeface="メイリオ" panose="020B0604030504040204" pitchFamily="50" charset="-128"/>
                <a:ea typeface="メイリオ" panose="020B0604030504040204" pitchFamily="50" charset="-128"/>
                <a:cs typeface="メイリオ" panose="020B0604030504040204" pitchFamily="50" charset="-128"/>
              </a:rPr>
              <a:t>対象</a:t>
            </a:r>
            <a:endParaRPr kumimoji="0" lang="en-US" altLang="ja-JP" sz="2000" b="1" kern="100" dirty="0">
              <a:solidFill>
                <a:sysClr val="window" lastClr="FFFFFF"/>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テキスト ボックス 8"/>
          <p:cNvSpPr txBox="1"/>
          <p:nvPr/>
        </p:nvSpPr>
        <p:spPr bwMode="white">
          <a:xfrm>
            <a:off x="1721647" y="6015444"/>
            <a:ext cx="4856634" cy="876468"/>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1200" kern="100" dirty="0">
                <a:solidFill>
                  <a:prstClr val="black"/>
                </a:solidFill>
                <a:ea typeface="メイリオ" panose="020B0604030504040204" pitchFamily="50" charset="-128"/>
                <a:cs typeface="Times New Roman" panose="02020603050405020304" pitchFamily="18" charset="0"/>
              </a:rPr>
              <a:t>発達障害児（者）に関わる職員</a:t>
            </a:r>
            <a:endParaRPr lang="en-US" altLang="ja-JP" sz="1200" kern="100" dirty="0">
              <a:solidFill>
                <a:prstClr val="black"/>
              </a:solidFill>
              <a:ea typeface="メイリオ" panose="020B0604030504040204" pitchFamily="50" charset="-128"/>
              <a:cs typeface="Times New Roman" panose="02020603050405020304" pitchFamily="18" charset="0"/>
            </a:endParaRPr>
          </a:p>
          <a:p>
            <a:pPr algn="just"/>
            <a:r>
              <a:rPr lang="ja-JP" altLang="en-US" sz="1200" kern="100" dirty="0">
                <a:solidFill>
                  <a:prstClr val="black"/>
                </a:solidFill>
                <a:ea typeface="メイリオ" panose="020B0604030504040204" pitchFamily="50" charset="-128"/>
                <a:cs typeface="Times New Roman" panose="02020603050405020304" pitchFamily="18" charset="0"/>
              </a:rPr>
              <a:t>具体的には</a:t>
            </a:r>
            <a:r>
              <a:rPr lang="en-US" altLang="ja-JP" sz="1200" kern="100" dirty="0">
                <a:solidFill>
                  <a:prstClr val="black"/>
                </a:solidFill>
                <a:ea typeface="メイリオ" panose="020B0604030504040204" pitchFamily="50" charset="-128"/>
                <a:cs typeface="Times New Roman" panose="02020603050405020304" pitchFamily="18" charset="0"/>
              </a:rPr>
              <a:t>…</a:t>
            </a:r>
            <a:r>
              <a:rPr lang="ja-JP" altLang="en-US" sz="1200" kern="100" dirty="0">
                <a:solidFill>
                  <a:prstClr val="black"/>
                </a:solidFill>
                <a:ea typeface="メイリオ" panose="020B0604030504040204" pitchFamily="50" charset="-128"/>
                <a:cs typeface="Times New Roman" panose="02020603050405020304" pitchFamily="18" charset="0"/>
              </a:rPr>
              <a:t>行政職員、保健師、保育所・幼稚園等、児童発達支援センター、児童発達支援事業所、放課後等デイサービス事業所、福祉サービス事業所、ハローワーク職員　などなど</a:t>
            </a:r>
            <a:endParaRPr lang="en-US" altLang="ja-JP" sz="1000" kern="100" dirty="0">
              <a:solidFill>
                <a:prstClr val="black"/>
              </a:solidFill>
              <a:ea typeface="ＭＳ 明朝" panose="02020609040205080304" pitchFamily="17" charset="-128"/>
              <a:cs typeface="Times New Roman" panose="02020603050405020304" pitchFamily="18" charset="0"/>
            </a:endParaRPr>
          </a:p>
        </p:txBody>
      </p:sp>
      <p:sp>
        <p:nvSpPr>
          <p:cNvPr id="25" name="テキスト ボックス 8"/>
          <p:cNvSpPr txBox="1"/>
          <p:nvPr/>
        </p:nvSpPr>
        <p:spPr bwMode="white">
          <a:xfrm>
            <a:off x="78179" y="4528263"/>
            <a:ext cx="1624217" cy="876468"/>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ja-JP" altLang="en-US" sz="1400" b="1" kern="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全会場</a:t>
            </a:r>
            <a:endParaRPr lang="en-US" altLang="ja-JP" sz="1400" b="1" kern="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600" b="1" kern="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１０：００～</a:t>
            </a:r>
            <a:endParaRPr lang="en-US" altLang="ja-JP" sz="1600" b="1" kern="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600" b="1" kern="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１６：３０</a:t>
            </a:r>
            <a:endParaRPr lang="en-US" altLang="ja-JP" sz="1600" b="1" kern="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円/楕円 25"/>
          <p:cNvSpPr/>
          <p:nvPr/>
        </p:nvSpPr>
        <p:spPr>
          <a:xfrm>
            <a:off x="448993" y="7060003"/>
            <a:ext cx="977301" cy="972989"/>
          </a:xfrm>
          <a:prstGeom prst="ellipse">
            <a:avLst/>
          </a:prstGeom>
          <a:solidFill>
            <a:sysClr val="windowText" lastClr="000000"/>
          </a:solidFill>
          <a:ln w="1270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defRPr/>
            </a:pPr>
            <a:r>
              <a:rPr kumimoji="0" lang="ja-JP" altLang="en-US" sz="2000" b="1" kern="100" dirty="0">
                <a:solidFill>
                  <a:sysClr val="window" lastClr="FFFFFF"/>
                </a:solidFill>
                <a:latin typeface="Century" panose="020F0502020204030204"/>
                <a:ea typeface="メイリオ" panose="020B0604030504040204" pitchFamily="50" charset="-128"/>
                <a:cs typeface="Times New Roman" panose="02020603050405020304" pitchFamily="18" charset="0"/>
              </a:rPr>
              <a:t>内容</a:t>
            </a:r>
            <a:endParaRPr kumimoji="0" lang="en-US" altLang="ja-JP" sz="2000" b="1" kern="100" dirty="0">
              <a:solidFill>
                <a:sysClr val="window" lastClr="FFFFFF"/>
              </a:solidFill>
              <a:latin typeface="Century" panose="020F0502020204030204"/>
              <a:ea typeface="メイリオ" panose="020B0604030504040204" pitchFamily="50" charset="-128"/>
              <a:cs typeface="Times New Roman" panose="02020603050405020304" pitchFamily="18" charset="0"/>
            </a:endParaRPr>
          </a:p>
        </p:txBody>
      </p:sp>
      <p:sp>
        <p:nvSpPr>
          <p:cNvPr id="27" name="テキスト ボックス 8"/>
          <p:cNvSpPr txBox="1"/>
          <p:nvPr/>
        </p:nvSpPr>
        <p:spPr bwMode="white">
          <a:xfrm>
            <a:off x="1639704" y="7033054"/>
            <a:ext cx="5020523" cy="876468"/>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1200" kern="100" dirty="0">
                <a:solidFill>
                  <a:prstClr val="black"/>
                </a:solidFill>
                <a:ea typeface="メイリオ" panose="020B0604030504040204" pitchFamily="50" charset="-128"/>
                <a:cs typeface="Times New Roman" panose="02020603050405020304" pitchFamily="18" charset="0"/>
              </a:rPr>
              <a:t>（講義）発達障害の理解</a:t>
            </a:r>
            <a:endParaRPr lang="en-US" altLang="ja-JP" sz="1200" kern="100" dirty="0">
              <a:solidFill>
                <a:prstClr val="black"/>
              </a:solidFill>
              <a:ea typeface="メイリオ" panose="020B0604030504040204" pitchFamily="50" charset="-128"/>
              <a:cs typeface="Times New Roman" panose="02020603050405020304" pitchFamily="18" charset="0"/>
            </a:endParaRPr>
          </a:p>
          <a:p>
            <a:pPr algn="just"/>
            <a:r>
              <a:rPr lang="ja-JP" altLang="en-US" sz="1200" kern="100" dirty="0">
                <a:solidFill>
                  <a:prstClr val="black"/>
                </a:solidFill>
                <a:ea typeface="メイリオ" panose="020B0604030504040204" pitchFamily="50" charset="-128"/>
                <a:cs typeface="Times New Roman" panose="02020603050405020304" pitchFamily="18" charset="0"/>
              </a:rPr>
              <a:t>（講義）ライフステージにおける課題＆支援センターの紹介</a:t>
            </a:r>
            <a:endParaRPr lang="en-US" altLang="ja-JP" sz="1200" kern="100" dirty="0">
              <a:solidFill>
                <a:prstClr val="black"/>
              </a:solidFill>
              <a:ea typeface="メイリオ" panose="020B0604030504040204" pitchFamily="50" charset="-128"/>
              <a:cs typeface="Times New Roman" panose="02020603050405020304" pitchFamily="18" charset="0"/>
            </a:endParaRPr>
          </a:p>
          <a:p>
            <a:pPr algn="just"/>
            <a:r>
              <a:rPr lang="ja-JP" altLang="en-US" sz="1200" kern="100" dirty="0">
                <a:solidFill>
                  <a:prstClr val="black"/>
                </a:solidFill>
                <a:ea typeface="メイリオ" panose="020B0604030504040204" pitchFamily="50" charset="-128"/>
                <a:cs typeface="Times New Roman" panose="02020603050405020304" pitchFamily="18" charset="0"/>
              </a:rPr>
              <a:t>（個人演習）発達障害の特性をまとめてみましょう</a:t>
            </a:r>
            <a:endParaRPr lang="en-US" altLang="ja-JP" sz="1200" kern="100" dirty="0">
              <a:solidFill>
                <a:prstClr val="black"/>
              </a:solidFill>
              <a:ea typeface="メイリオ" panose="020B0604030504040204" pitchFamily="50" charset="-128"/>
              <a:cs typeface="Times New Roman" panose="02020603050405020304" pitchFamily="18" charset="0"/>
            </a:endParaRPr>
          </a:p>
          <a:p>
            <a:pPr algn="just"/>
            <a:r>
              <a:rPr lang="ja-JP" altLang="en-US" sz="1200" kern="100" dirty="0">
                <a:solidFill>
                  <a:prstClr val="black"/>
                </a:solidFill>
                <a:ea typeface="メイリオ" panose="020B0604030504040204" pitchFamily="50" charset="-128"/>
                <a:cs typeface="Times New Roman" panose="02020603050405020304" pitchFamily="18" charset="0"/>
              </a:rPr>
              <a:t>（講義）発達障害の支援・環境設定</a:t>
            </a:r>
            <a:endParaRPr lang="en-US" altLang="ja-JP" sz="1200" kern="100" dirty="0">
              <a:solidFill>
                <a:prstClr val="black"/>
              </a:solidFill>
              <a:ea typeface="メイリオ" panose="020B0604030504040204" pitchFamily="50" charset="-128"/>
              <a:cs typeface="Times New Roman" panose="02020603050405020304" pitchFamily="18" charset="0"/>
            </a:endParaRPr>
          </a:p>
          <a:p>
            <a:pPr algn="just"/>
            <a:r>
              <a:rPr lang="ja-JP" altLang="en-US" sz="1200" kern="100" dirty="0">
                <a:solidFill>
                  <a:prstClr val="black"/>
                </a:solidFill>
                <a:ea typeface="メイリオ" panose="020B0604030504040204" pitchFamily="50" charset="-128"/>
                <a:cs typeface="Times New Roman" panose="02020603050405020304" pitchFamily="18" charset="0"/>
              </a:rPr>
              <a:t>（個人演習）発達障害の支援について考えてみましょう</a:t>
            </a:r>
            <a:endParaRPr lang="en-US" altLang="ja-JP" sz="1200" kern="100" dirty="0">
              <a:solidFill>
                <a:prstClr val="black"/>
              </a:solidFill>
              <a:ea typeface="メイリオ" panose="020B0604030504040204" pitchFamily="50" charset="-128"/>
              <a:cs typeface="Times New Roman" panose="02020603050405020304" pitchFamily="18" charset="0"/>
            </a:endParaRPr>
          </a:p>
        </p:txBody>
      </p:sp>
      <p:sp>
        <p:nvSpPr>
          <p:cNvPr id="2" name="テキスト ボックス 1"/>
          <p:cNvSpPr txBox="1"/>
          <p:nvPr/>
        </p:nvSpPr>
        <p:spPr>
          <a:xfrm>
            <a:off x="312981" y="8407997"/>
            <a:ext cx="6825292" cy="369332"/>
          </a:xfrm>
          <a:prstGeom prst="rect">
            <a:avLst/>
          </a:prstGeom>
          <a:noFill/>
        </p:spPr>
        <p:txBody>
          <a:bodyPr wrap="square" rtlCol="0">
            <a:spAutoFit/>
          </a:bodyPr>
          <a:lstStyle/>
          <a:p>
            <a:r>
              <a:rPr lang="ja-JP" altLang="en-US" dirty="0">
                <a:solidFill>
                  <a:prstClr val="black"/>
                </a:solidFill>
                <a:latin typeface="HGS創英角ﾎﾟｯﾌﾟ体" panose="040B0A00000000000000" pitchFamily="50" charset="-128"/>
                <a:ea typeface="HGS創英角ﾎﾟｯﾌﾟ体" panose="040B0A00000000000000" pitchFamily="50" charset="-128"/>
              </a:rPr>
              <a:t>フォロー研修や事業所のフォローアップも予定しています！</a:t>
            </a:r>
          </a:p>
        </p:txBody>
      </p:sp>
      <p:sp>
        <p:nvSpPr>
          <p:cNvPr id="28" name="テキスト ボックス 27"/>
          <p:cNvSpPr txBox="1"/>
          <p:nvPr/>
        </p:nvSpPr>
        <p:spPr>
          <a:xfrm>
            <a:off x="2198540" y="8931105"/>
            <a:ext cx="6825292" cy="261610"/>
          </a:xfrm>
          <a:prstGeom prst="rect">
            <a:avLst/>
          </a:prstGeom>
          <a:noFill/>
        </p:spPr>
        <p:txBody>
          <a:bodyPr wrap="square" rtlCol="0">
            <a:spAutoFit/>
          </a:bodyPr>
          <a:lstStyle/>
          <a:p>
            <a:r>
              <a:rPr lang="ja-JP" altLang="en-US" sz="10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主催：広島県障害者支援課　研修実施機関：広島県発達障害者支援センター</a:t>
            </a:r>
          </a:p>
        </p:txBody>
      </p:sp>
      <p:sp>
        <p:nvSpPr>
          <p:cNvPr id="5" name="正方形/長方形 4"/>
          <p:cNvSpPr/>
          <p:nvPr/>
        </p:nvSpPr>
        <p:spPr>
          <a:xfrm>
            <a:off x="4743812" y="2004312"/>
            <a:ext cx="2061449" cy="400110"/>
          </a:xfrm>
          <a:prstGeom prst="rect">
            <a:avLst/>
          </a:prstGeom>
          <a:noFill/>
        </p:spPr>
        <p:txBody>
          <a:bodyPr wrap="square" lIns="91440" tIns="45720" rIns="91440" bIns="45720">
            <a:spAutoFit/>
          </a:bodyPr>
          <a:lstStyle/>
          <a:p>
            <a:pPr algn="ctr"/>
            <a:r>
              <a:rPr lang="ja-JP" altLang="en-US" sz="2000" dirty="0">
                <a:ln w="22225">
                  <a:noFill/>
                  <a:prstDash val="solid"/>
                </a:ln>
                <a:solidFill>
                  <a:srgbClr val="FF0000"/>
                </a:solidFill>
                <a:latin typeface="HGS創英角ｺﾞｼｯｸUB" panose="020B0900000000000000" pitchFamily="50" charset="-128"/>
                <a:ea typeface="HGS創英角ｺﾞｼｯｸUB" panose="020B0900000000000000" pitchFamily="50" charset="-128"/>
              </a:rPr>
              <a:t>参加費無料</a:t>
            </a:r>
          </a:p>
        </p:txBody>
      </p:sp>
      <p:sp>
        <p:nvSpPr>
          <p:cNvPr id="18" name="円形吹き出し 17"/>
          <p:cNvSpPr/>
          <p:nvPr/>
        </p:nvSpPr>
        <p:spPr>
          <a:xfrm>
            <a:off x="5663240" y="7798246"/>
            <a:ext cx="1043412" cy="607055"/>
          </a:xfrm>
          <a:prstGeom prst="wedgeEllipseCallou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rPr>
              <a:t>希望者</a:t>
            </a:r>
          </a:p>
        </p:txBody>
      </p:sp>
    </p:spTree>
    <p:extLst>
      <p:ext uri="{BB962C8B-B14F-4D97-AF65-F5344CB8AC3E}">
        <p14:creationId xmlns:p14="http://schemas.microsoft.com/office/powerpoint/2010/main" val="39573595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62700" y="0"/>
            <a:ext cx="6327230" cy="82388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90091" tIns="45046" rIns="90091" bIns="45046" rtlCol="0" anchor="ctr"/>
          <a:lstStyle/>
          <a:p>
            <a:pPr algn="ctr"/>
            <a:r>
              <a:rPr lang="ja-JP" altLang="en-US" sz="1576" dirty="0">
                <a:latin typeface="メイリオ" panose="020B0604030504040204" pitchFamily="50" charset="-128"/>
                <a:ea typeface="メイリオ" panose="020B0604030504040204" pitchFamily="50" charset="-128"/>
                <a:cs typeface="メイリオ" panose="020B0604030504040204" pitchFamily="50" charset="-128"/>
              </a:rPr>
              <a:t>発達障害支援基礎研修申込書</a:t>
            </a:r>
            <a:endParaRPr lang="en-US" altLang="ja-JP" sz="1576"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576" dirty="0">
                <a:latin typeface="メイリオ" panose="020B0604030504040204" pitchFamily="50" charset="-128"/>
                <a:ea typeface="メイリオ" panose="020B0604030504040204" pitchFamily="50" charset="-128"/>
                <a:cs typeface="メイリオ" panose="020B0604030504040204" pitchFamily="50" charset="-128"/>
              </a:rPr>
              <a:t>０８２－２２３－３６１１</a:t>
            </a:r>
            <a:endParaRPr lang="en-US" altLang="ja-JP" sz="1576"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1576" dirty="0">
                <a:latin typeface="メイリオ" panose="020B0604030504040204" pitchFamily="50" charset="-128"/>
                <a:ea typeface="メイリオ" panose="020B0604030504040204" pitchFamily="50" charset="-128"/>
                <a:cs typeface="メイリオ" panose="020B0604030504040204" pitchFamily="50" charset="-128"/>
              </a:rPr>
              <a:t>E-mail</a:t>
            </a:r>
            <a:r>
              <a:rPr lang="ja-JP" altLang="en-US" sz="1576"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576">
                <a:latin typeface="メイリオ" panose="020B0604030504040204" pitchFamily="50" charset="-128"/>
                <a:ea typeface="メイリオ" panose="020B0604030504040204" pitchFamily="50" charset="-128"/>
                <a:cs typeface="メイリオ" panose="020B0604030504040204" pitchFamily="50" charset="-128"/>
              </a:rPr>
              <a:t>n-sanuki82039@pref.hiroshima.lg.jp</a:t>
            </a:r>
            <a:endParaRPr lang="ja-JP" altLang="en-US" sz="1576"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2906984328"/>
              </p:ext>
            </p:extLst>
          </p:nvPr>
        </p:nvGraphicFramePr>
        <p:xfrm>
          <a:off x="150407" y="1138792"/>
          <a:ext cx="6571237" cy="6286764"/>
        </p:xfrm>
        <a:graphic>
          <a:graphicData uri="http://schemas.openxmlformats.org/drawingml/2006/table">
            <a:tbl>
              <a:tblPr firstRow="1" bandRow="1">
                <a:tableStyleId>{5940675A-B579-460E-94D1-54222C63F5DA}</a:tableStyleId>
              </a:tblPr>
              <a:tblGrid>
                <a:gridCol w="820513"/>
                <a:gridCol w="1964191"/>
                <a:gridCol w="1981125"/>
                <a:gridCol w="1805408"/>
              </a:tblGrid>
              <a:tr h="506077">
                <a:tc>
                  <a:txBody>
                    <a:bodyPr/>
                    <a:lstStyle/>
                    <a:p>
                      <a:pPr algn="ctr"/>
                      <a:endPar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a:txBody>
                  <a:tcPr marL="88293" marR="88293" anchor="ctr"/>
                </a:tc>
                <a:tc>
                  <a:txBody>
                    <a:bodyPr/>
                    <a:lstStyle/>
                    <a:p>
                      <a:pPr algn="ctr"/>
                      <a:r>
                        <a:rPr kumimoji="1" lang="ja-JP" altLang="en-US" sz="1800" b="1" dirty="0" smtClean="0"/>
                        <a:t>１</a:t>
                      </a:r>
                      <a:endParaRPr kumimoji="1" lang="en-US" altLang="ja-JP" sz="1800" b="1" dirty="0" smtClean="0"/>
                    </a:p>
                  </a:txBody>
                  <a:tcPr marL="88293" marR="88293" anchor="ctr"/>
                </a:tc>
                <a:tc>
                  <a:txBody>
                    <a:bodyPr/>
                    <a:lstStyle/>
                    <a:p>
                      <a:pPr algn="ctr"/>
                      <a:r>
                        <a:rPr kumimoji="1" lang="ja-JP" altLang="en-US" sz="1800" b="1" dirty="0" smtClean="0"/>
                        <a:t>２</a:t>
                      </a:r>
                      <a:endParaRPr kumimoji="1" lang="ja-JP" altLang="en-US" sz="1800" b="1" dirty="0"/>
                    </a:p>
                  </a:txBody>
                  <a:tcPr marL="88293" marR="88293" anchor="ctr"/>
                </a:tc>
                <a:tc>
                  <a:txBody>
                    <a:bodyPr/>
                    <a:lstStyle/>
                    <a:p>
                      <a:pPr algn="ctr"/>
                      <a:r>
                        <a:rPr kumimoji="1" lang="ja-JP" altLang="en-US" sz="1800" b="1" dirty="0" smtClean="0"/>
                        <a:t>３</a:t>
                      </a:r>
                      <a:endParaRPr kumimoji="1" lang="ja-JP" altLang="en-US" sz="1800" b="1" dirty="0"/>
                    </a:p>
                  </a:txBody>
                  <a:tcPr marL="88293" marR="88293" anchor="ctr"/>
                </a:tc>
              </a:tr>
              <a:tr h="627793">
                <a:tc>
                  <a:txBody>
                    <a:bodyPr/>
                    <a:lstStyle/>
                    <a:p>
                      <a:pPr algn="ctr"/>
                      <a:r>
                        <a:rPr kumimoji="1" lang="ja-JP" altLang="en-US" sz="14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氏名</a:t>
                      </a:r>
                      <a:endParaRPr kumimoji="1" lang="ja-JP" altLang="en-US" sz="14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8293" marR="88293" anchor="ctr">
                    <a:lnB w="12700" cap="flat" cmpd="sng" algn="ctr">
                      <a:solidFill>
                        <a:schemeClr val="bg1"/>
                      </a:solidFill>
                      <a:prstDash val="solid"/>
                      <a:round/>
                      <a:headEnd type="none" w="med" len="med"/>
                      <a:tailEnd type="none" w="med" len="med"/>
                    </a:lnB>
                    <a:solidFill>
                      <a:schemeClr val="tx1"/>
                    </a:solidFill>
                  </a:tcPr>
                </a:tc>
                <a:tc>
                  <a:txBody>
                    <a:bodyPr/>
                    <a:lstStyle/>
                    <a:p>
                      <a:endParaRPr kumimoji="1" lang="ja-JP" altLang="en-US" sz="1800"/>
                    </a:p>
                  </a:txBody>
                  <a:tcPr marL="88293" marR="88293" anchor="ctr"/>
                </a:tc>
                <a:tc>
                  <a:txBody>
                    <a:bodyPr/>
                    <a:lstStyle/>
                    <a:p>
                      <a:endParaRPr kumimoji="1" lang="ja-JP" altLang="en-US" sz="1800"/>
                    </a:p>
                  </a:txBody>
                  <a:tcPr marL="88293" marR="88293" anchor="ctr"/>
                </a:tc>
                <a:tc>
                  <a:txBody>
                    <a:bodyPr/>
                    <a:lstStyle/>
                    <a:p>
                      <a:endParaRPr kumimoji="1" lang="ja-JP" altLang="en-US" sz="1800"/>
                    </a:p>
                  </a:txBody>
                  <a:tcPr marL="88293" marR="88293" anchor="ctr"/>
                </a:tc>
              </a:tr>
              <a:tr h="627797">
                <a:tc>
                  <a:txBody>
                    <a:bodyPr/>
                    <a:lstStyle/>
                    <a:p>
                      <a:pPr algn="ctr"/>
                      <a:r>
                        <a:rPr kumimoji="1" lang="ja-JP" altLang="en-US" sz="14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所属</a:t>
                      </a:r>
                      <a:endParaRPr kumimoji="1" lang="ja-JP" altLang="en-US" sz="14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8293" marR="88293"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a:txBody>
                    <a:bodyPr/>
                    <a:lstStyle/>
                    <a:p>
                      <a:endParaRPr kumimoji="1" lang="ja-JP" altLang="en-US" sz="1800" dirty="0"/>
                    </a:p>
                  </a:txBody>
                  <a:tcPr marL="88293" marR="88293" anchor="ctr"/>
                </a:tc>
                <a:tc>
                  <a:txBody>
                    <a:bodyPr/>
                    <a:lstStyle/>
                    <a:p>
                      <a:endParaRPr kumimoji="1" lang="ja-JP" altLang="en-US" sz="1800" dirty="0"/>
                    </a:p>
                  </a:txBody>
                  <a:tcPr marL="88293" marR="88293" anchor="ctr"/>
                </a:tc>
                <a:tc>
                  <a:txBody>
                    <a:bodyPr/>
                    <a:lstStyle/>
                    <a:p>
                      <a:endParaRPr kumimoji="1" lang="ja-JP" altLang="en-US" sz="1800" dirty="0"/>
                    </a:p>
                  </a:txBody>
                  <a:tcPr marL="88293" marR="88293" anchor="ctr"/>
                </a:tc>
              </a:tr>
              <a:tr h="655093">
                <a:tc>
                  <a:txBody>
                    <a:bodyPr/>
                    <a:lstStyle/>
                    <a:p>
                      <a:pPr algn="ctr"/>
                      <a:r>
                        <a:rPr kumimoji="1" lang="ja-JP" altLang="en-US" sz="14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職種</a:t>
                      </a:r>
                      <a:endParaRPr kumimoji="1" lang="ja-JP" altLang="en-US" sz="14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8293" marR="88293"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a:txBody>
                    <a:bodyPr/>
                    <a:lstStyle/>
                    <a:p>
                      <a:endParaRPr kumimoji="1" lang="ja-JP" altLang="en-US" sz="1800" dirty="0"/>
                    </a:p>
                  </a:txBody>
                  <a:tcPr marL="88293" marR="88293" anchor="ctr"/>
                </a:tc>
                <a:tc>
                  <a:txBody>
                    <a:bodyPr/>
                    <a:lstStyle/>
                    <a:p>
                      <a:endParaRPr kumimoji="1" lang="ja-JP" altLang="en-US" sz="1800"/>
                    </a:p>
                  </a:txBody>
                  <a:tcPr marL="88293" marR="88293" anchor="ctr"/>
                </a:tc>
                <a:tc>
                  <a:txBody>
                    <a:bodyPr/>
                    <a:lstStyle/>
                    <a:p>
                      <a:endParaRPr kumimoji="1" lang="ja-JP" altLang="en-US" sz="1800" dirty="0"/>
                    </a:p>
                  </a:txBody>
                  <a:tcPr marL="88293" marR="88293" anchor="ctr"/>
                </a:tc>
              </a:tr>
              <a:tr h="882630">
                <a:tc rowSpan="2">
                  <a:txBody>
                    <a:bodyPr/>
                    <a:lstStyle/>
                    <a:p>
                      <a:pPr marL="0" algn="ctr" defTabSz="685800" rtl="0" eaLnBrk="1" latinLnBrk="0" hangingPunct="1"/>
                      <a:r>
                        <a:rPr kumimoji="1" lang="ja-JP" altLang="en-US" sz="1400" kern="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受講</a:t>
                      </a:r>
                      <a:endParaRPr kumimoji="1" lang="en-US" altLang="ja-JP" sz="1400" kern="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marL="0" algn="ctr" defTabSz="685800" rtl="0" eaLnBrk="1" latinLnBrk="0" hangingPunct="1"/>
                      <a:r>
                        <a:rPr kumimoji="1" lang="ja-JP" altLang="en-US" sz="1400" kern="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会場</a:t>
                      </a:r>
                      <a:endParaRPr kumimoji="1" lang="ja-JP" altLang="en-US" sz="1400" kern="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8293" marR="88293"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a:txBody>
                    <a:bodyPr/>
                    <a:lstStyle/>
                    <a:p>
                      <a:pPr algn="ct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広島・福山・三次</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a:txBody>
                  <a:tcPr marL="88293" marR="88293" anchor="b"/>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60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広島・福山・三次</a:t>
                      </a:r>
                    </a:p>
                  </a:txBody>
                  <a:tcPr marL="88293" marR="88293" anchor="b"/>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広島・福山・三次</a:t>
                      </a:r>
                      <a:endParaRPr kumimoji="1" lang="ja-JP" altLang="en-US" sz="1800" dirty="0"/>
                    </a:p>
                  </a:txBody>
                  <a:tcPr marL="88293" marR="88293" anchor="b"/>
                </a:tc>
              </a:tr>
              <a:tr h="709683">
                <a:tc vMerge="1">
                  <a:txBody>
                    <a:bodyPr/>
                    <a:lstStyle/>
                    <a:p>
                      <a:endParaRPr kumimoji="1" lang="ja-JP" altLang="en-US"/>
                    </a:p>
                  </a:txBody>
                  <a:tcPr/>
                </a:tc>
                <a:tc>
                  <a:txBody>
                    <a:bodyPr/>
                    <a:lstStyle/>
                    <a:p>
                      <a:pPr algn="ct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広島・福山・三次</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a:txBody>
                  <a:tcPr marL="88293" marR="88293" anchor="b"/>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60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広島・福山・三次</a:t>
                      </a:r>
                    </a:p>
                  </a:txBody>
                  <a:tcPr marL="88293" marR="88293" anchor="b"/>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広島・福山・三次</a:t>
                      </a:r>
                      <a:endParaRPr kumimoji="1" lang="ja-JP" altLang="en-US" sz="1800" dirty="0"/>
                    </a:p>
                  </a:txBody>
                  <a:tcPr marL="88293" marR="88293" anchor="b"/>
                </a:tc>
              </a:tr>
              <a:tr h="631477">
                <a:tc>
                  <a:txBody>
                    <a:bodyPr/>
                    <a:lstStyle/>
                    <a:p>
                      <a:pPr marL="0" algn="ctr" defTabSz="685800" rtl="0" eaLnBrk="1" latinLnBrk="0" hangingPunct="1"/>
                      <a:r>
                        <a:rPr kumimoji="1" lang="en-US" altLang="ja-JP" sz="1400" kern="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TEL</a:t>
                      </a:r>
                      <a:endParaRPr kumimoji="1" lang="ja-JP" altLang="en-US" sz="1400" kern="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8293" marR="88293"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a:txBody>
                    <a:bodyPr/>
                    <a:lstStyle/>
                    <a:p>
                      <a:endParaRPr kumimoji="1" lang="ja-JP" altLang="en-US" sz="1800" dirty="0"/>
                    </a:p>
                  </a:txBody>
                  <a:tcPr marL="88293" marR="88293" anchor="ctr"/>
                </a:tc>
                <a:tc>
                  <a:txBody>
                    <a:bodyPr/>
                    <a:lstStyle/>
                    <a:p>
                      <a:endParaRPr kumimoji="1" lang="ja-JP" altLang="en-US" sz="1800"/>
                    </a:p>
                  </a:txBody>
                  <a:tcPr marL="88293" marR="88293" anchor="ctr"/>
                </a:tc>
                <a:tc>
                  <a:txBody>
                    <a:bodyPr/>
                    <a:lstStyle/>
                    <a:p>
                      <a:endParaRPr kumimoji="1" lang="ja-JP" altLang="en-US" sz="1800" dirty="0"/>
                    </a:p>
                  </a:txBody>
                  <a:tcPr marL="88293" marR="88293" anchor="ctr"/>
                </a:tc>
              </a:tr>
              <a:tr h="711174">
                <a:tc>
                  <a:txBody>
                    <a:bodyPr/>
                    <a:lstStyle/>
                    <a:p>
                      <a:pPr algn="ctr"/>
                      <a:r>
                        <a:rPr kumimoji="1" lang="en-US" altLang="ja-JP" sz="14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FAX</a:t>
                      </a:r>
                      <a:endParaRPr kumimoji="1" lang="ja-JP" altLang="en-US" sz="14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8293" marR="88293"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a:txBody>
                    <a:bodyPr/>
                    <a:lstStyle/>
                    <a:p>
                      <a:endParaRPr kumimoji="1" lang="ja-JP" altLang="en-US" sz="1800"/>
                    </a:p>
                  </a:txBody>
                  <a:tcPr marL="88293" marR="88293" anchor="ctr"/>
                </a:tc>
                <a:tc>
                  <a:txBody>
                    <a:bodyPr/>
                    <a:lstStyle/>
                    <a:p>
                      <a:endParaRPr kumimoji="1" lang="ja-JP" altLang="en-US" sz="1800"/>
                    </a:p>
                  </a:txBody>
                  <a:tcPr marL="88293" marR="88293" anchor="ctr"/>
                </a:tc>
                <a:tc>
                  <a:txBody>
                    <a:bodyPr/>
                    <a:lstStyle/>
                    <a:p>
                      <a:endParaRPr kumimoji="1" lang="ja-JP" altLang="en-US" sz="1800"/>
                    </a:p>
                  </a:txBody>
                  <a:tcPr marL="88293" marR="88293" anchor="ctr"/>
                </a:tc>
              </a:tr>
              <a:tr h="935040">
                <a:tc>
                  <a:txBody>
                    <a:bodyPr/>
                    <a:lstStyle/>
                    <a:p>
                      <a:pPr algn="ctr"/>
                      <a:r>
                        <a:rPr kumimoji="1" lang="en-US" altLang="ja-JP" sz="14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E-mail</a:t>
                      </a:r>
                      <a:endParaRPr kumimoji="1" lang="ja-JP" altLang="en-US" sz="14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8293" marR="88293" anchor="ctr">
                    <a:lnT w="12700" cap="flat" cmpd="sng" algn="ctr">
                      <a:solidFill>
                        <a:schemeClr val="bg1"/>
                      </a:solidFill>
                      <a:prstDash val="solid"/>
                      <a:round/>
                      <a:headEnd type="none" w="med" len="med"/>
                      <a:tailEnd type="none" w="med" len="med"/>
                    </a:lnT>
                    <a:solidFill>
                      <a:schemeClr val="tx1"/>
                    </a:solidFill>
                  </a:tcPr>
                </a:tc>
                <a:tc>
                  <a:txBody>
                    <a:bodyPr/>
                    <a:lstStyle/>
                    <a:p>
                      <a:endParaRPr kumimoji="1" lang="ja-JP" altLang="en-US" sz="1800" dirty="0"/>
                    </a:p>
                  </a:txBody>
                  <a:tcPr marL="88293" marR="88293" anchor="ctr"/>
                </a:tc>
                <a:tc>
                  <a:txBody>
                    <a:bodyPr/>
                    <a:lstStyle/>
                    <a:p>
                      <a:endParaRPr kumimoji="1" lang="ja-JP" altLang="en-US" sz="1800"/>
                    </a:p>
                  </a:txBody>
                  <a:tcPr marL="88293" marR="88293" anchor="ctr"/>
                </a:tc>
                <a:tc>
                  <a:txBody>
                    <a:bodyPr/>
                    <a:lstStyle/>
                    <a:p>
                      <a:endParaRPr kumimoji="1" lang="ja-JP" altLang="en-US" sz="1800" dirty="0"/>
                    </a:p>
                  </a:txBody>
                  <a:tcPr marL="88293" marR="88293" anchor="ctr"/>
                </a:tc>
              </a:tr>
            </a:tbl>
          </a:graphicData>
        </a:graphic>
      </p:graphicFrame>
      <p:sp>
        <p:nvSpPr>
          <p:cNvPr id="2" name="テキスト ボックス 1"/>
          <p:cNvSpPr txBox="1"/>
          <p:nvPr/>
        </p:nvSpPr>
        <p:spPr>
          <a:xfrm>
            <a:off x="262700" y="1691680"/>
            <a:ext cx="764830" cy="212223"/>
          </a:xfrm>
          <a:prstGeom prst="rect">
            <a:avLst/>
          </a:prstGeom>
          <a:noFill/>
        </p:spPr>
        <p:txBody>
          <a:bodyPr wrap="square" lIns="90091" tIns="45046" rIns="90091" bIns="45046" rtlCol="0">
            <a:spAutoFit/>
          </a:bodyPr>
          <a:lstStyle/>
          <a:p>
            <a:r>
              <a:rPr lang="ja-JP" altLang="en-US" sz="788" dirty="0">
                <a:solidFill>
                  <a:schemeClr val="bg1"/>
                </a:solidFill>
              </a:rPr>
              <a:t>ふりがな</a:t>
            </a:r>
          </a:p>
        </p:txBody>
      </p:sp>
      <p:sp>
        <p:nvSpPr>
          <p:cNvPr id="3" name="テキスト ボックス 2"/>
          <p:cNvSpPr txBox="1"/>
          <p:nvPr/>
        </p:nvSpPr>
        <p:spPr>
          <a:xfrm>
            <a:off x="966255" y="3623986"/>
            <a:ext cx="2229853" cy="215444"/>
          </a:xfrm>
          <a:prstGeom prst="rect">
            <a:avLst/>
          </a:prstGeom>
          <a:noFill/>
        </p:spPr>
        <p:txBody>
          <a:bodyPr wrap="square" rtlCol="0">
            <a:spAutoFit/>
          </a:bodyPr>
          <a:lstStyle/>
          <a:p>
            <a:r>
              <a:rPr lang="en-US" altLang="ja-JP" sz="800" dirty="0"/>
              <a:t>※</a:t>
            </a:r>
            <a:r>
              <a:rPr lang="ja-JP" altLang="en-US" sz="800" dirty="0"/>
              <a:t>受講する会場に必ず○をしてください</a:t>
            </a:r>
          </a:p>
        </p:txBody>
      </p:sp>
      <p:sp>
        <p:nvSpPr>
          <p:cNvPr id="6" name="テキスト ボックス 5"/>
          <p:cNvSpPr txBox="1"/>
          <p:nvPr/>
        </p:nvSpPr>
        <p:spPr>
          <a:xfrm>
            <a:off x="2897029" y="3622278"/>
            <a:ext cx="2229853" cy="215444"/>
          </a:xfrm>
          <a:prstGeom prst="rect">
            <a:avLst/>
          </a:prstGeom>
          <a:noFill/>
        </p:spPr>
        <p:txBody>
          <a:bodyPr wrap="square" rtlCol="0">
            <a:spAutoFit/>
          </a:bodyPr>
          <a:lstStyle/>
          <a:p>
            <a:r>
              <a:rPr lang="en-US" altLang="ja-JP" sz="800" dirty="0"/>
              <a:t>※</a:t>
            </a:r>
            <a:r>
              <a:rPr lang="ja-JP" altLang="en-US" sz="800" dirty="0"/>
              <a:t>受講する会場に必ず○をしてください</a:t>
            </a:r>
          </a:p>
        </p:txBody>
      </p:sp>
      <p:sp>
        <p:nvSpPr>
          <p:cNvPr id="7" name="テキスト ボックス 6"/>
          <p:cNvSpPr txBox="1"/>
          <p:nvPr/>
        </p:nvSpPr>
        <p:spPr>
          <a:xfrm>
            <a:off x="4869378" y="3627914"/>
            <a:ext cx="2229853" cy="215444"/>
          </a:xfrm>
          <a:prstGeom prst="rect">
            <a:avLst/>
          </a:prstGeom>
          <a:noFill/>
        </p:spPr>
        <p:txBody>
          <a:bodyPr wrap="square" rtlCol="0">
            <a:spAutoFit/>
          </a:bodyPr>
          <a:lstStyle/>
          <a:p>
            <a:r>
              <a:rPr lang="en-US" altLang="ja-JP" sz="800" dirty="0"/>
              <a:t>※</a:t>
            </a:r>
            <a:r>
              <a:rPr lang="ja-JP" altLang="en-US" sz="800" dirty="0"/>
              <a:t>受講する会場に必ず○をしてください</a:t>
            </a:r>
          </a:p>
        </p:txBody>
      </p:sp>
      <p:sp>
        <p:nvSpPr>
          <p:cNvPr id="8" name="テキスト ボックス 7"/>
          <p:cNvSpPr txBox="1"/>
          <p:nvPr/>
        </p:nvSpPr>
        <p:spPr>
          <a:xfrm>
            <a:off x="150407" y="7464680"/>
            <a:ext cx="6707595" cy="1277273"/>
          </a:xfrm>
          <a:prstGeom prst="rect">
            <a:avLst/>
          </a:prstGeom>
          <a:noFill/>
        </p:spPr>
        <p:txBody>
          <a:bodyPr wrap="square" rtlCol="0">
            <a:spAutoFit/>
          </a:bodyPr>
          <a:lstStyle/>
          <a:p>
            <a:r>
              <a:rPr lang="en-US" altLang="ja-JP" sz="1100" dirty="0"/>
              <a:t>※</a:t>
            </a:r>
            <a:r>
              <a:rPr lang="ja-JP" altLang="en-US" sz="1100" dirty="0"/>
              <a:t>受講の可否について県から申込者に通知しますので、</a:t>
            </a:r>
            <a:r>
              <a:rPr lang="en-US" altLang="ja-JP" sz="1100" dirty="0"/>
              <a:t>FAX</a:t>
            </a:r>
            <a:r>
              <a:rPr lang="ja-JP" altLang="en-US" sz="1100" dirty="0"/>
              <a:t>や</a:t>
            </a:r>
            <a:r>
              <a:rPr lang="en-US" altLang="ja-JP" sz="1100" dirty="0"/>
              <a:t>E-mail</a:t>
            </a:r>
            <a:r>
              <a:rPr lang="ja-JP" altLang="en-US" sz="1100" dirty="0"/>
              <a:t>は必ずご記入ください。</a:t>
            </a:r>
            <a:endParaRPr lang="en-US" altLang="ja-JP" sz="1100" dirty="0"/>
          </a:p>
          <a:p>
            <a:r>
              <a:rPr lang="en-US" altLang="ja-JP" sz="1100" dirty="0"/>
              <a:t>※</a:t>
            </a:r>
            <a:r>
              <a:rPr lang="ja-JP" altLang="en-US" sz="1100" dirty="0"/>
              <a:t>なお、本研修は発達障害児・者の支援に関わる者を対象としています。</a:t>
            </a:r>
            <a:endParaRPr lang="en-US" altLang="ja-JP" sz="1100" dirty="0"/>
          </a:p>
          <a:p>
            <a:r>
              <a:rPr lang="en-US" altLang="ja-JP" sz="1100" dirty="0"/>
              <a:t>※</a:t>
            </a:r>
            <a:r>
              <a:rPr lang="ja-JP" altLang="en-US" sz="1100" dirty="0"/>
              <a:t>教育（小・中・高・特別支援学校）の関係職員については、別途「発達障害児教育支援研修」を実施する予定ですので、そちらを受講ください。</a:t>
            </a:r>
            <a:endParaRPr lang="en-US" altLang="ja-JP" sz="1100" dirty="0"/>
          </a:p>
          <a:p>
            <a:r>
              <a:rPr lang="en-US" altLang="ja-JP" sz="1100" dirty="0"/>
              <a:t>※</a:t>
            </a:r>
            <a:r>
              <a:rPr lang="ja-JP" altLang="en-US" sz="1100" dirty="0"/>
              <a:t>受講希望者が定員を超過した場合は受講者の選定をおこなうことや会場の変更をお願いすることがあります。</a:t>
            </a:r>
            <a:endParaRPr lang="en-US" altLang="ja-JP" sz="1100" dirty="0"/>
          </a:p>
          <a:p>
            <a:r>
              <a:rPr lang="ja-JP" altLang="en-US" sz="1100" dirty="0"/>
              <a:t>　ご承知おきください。</a:t>
            </a:r>
            <a:endParaRPr lang="en-US" altLang="ja-JP" sz="1100" dirty="0"/>
          </a:p>
          <a:p>
            <a:r>
              <a:rPr lang="en-US" altLang="ja-JP" sz="1100" dirty="0"/>
              <a:t>※</a:t>
            </a:r>
            <a:r>
              <a:rPr lang="ja-JP" altLang="en-US" sz="1100" dirty="0"/>
              <a:t>フォロー研修や訪問してのフォローについては、研修時に詳しく説明させていただきます。</a:t>
            </a:r>
            <a:endParaRPr lang="en-US" altLang="ja-JP" sz="1100" dirty="0"/>
          </a:p>
        </p:txBody>
      </p:sp>
      <p:sp>
        <p:nvSpPr>
          <p:cNvPr id="9" name="テキスト ボックス 8"/>
          <p:cNvSpPr txBox="1"/>
          <p:nvPr/>
        </p:nvSpPr>
        <p:spPr>
          <a:xfrm>
            <a:off x="206552" y="8735689"/>
            <a:ext cx="6595300" cy="461665"/>
          </a:xfrm>
          <a:prstGeom prst="rect">
            <a:avLst/>
          </a:prstGeom>
          <a:noFill/>
        </p:spPr>
        <p:txBody>
          <a:bodyPr wrap="square" rtlCol="0">
            <a:spAutoFit/>
          </a:bodyPr>
          <a:lstStyle/>
          <a:p>
            <a:r>
              <a:rPr lang="ja-JP" altLang="en-US" sz="1200" dirty="0"/>
              <a:t>問い合わせ先　広島県健康福祉局障害者支援課　地域生活・発達障害グループ　担当：讃岐</a:t>
            </a:r>
            <a:r>
              <a:rPr lang="en-US" altLang="ja-JP" sz="1200" dirty="0"/>
              <a:t>(</a:t>
            </a:r>
            <a:r>
              <a:rPr lang="ja-JP" altLang="en-US" sz="1200" dirty="0"/>
              <a:t>さぬき</a:t>
            </a:r>
            <a:r>
              <a:rPr lang="en-US" altLang="ja-JP" sz="1200" dirty="0"/>
              <a:t>)</a:t>
            </a:r>
          </a:p>
          <a:p>
            <a:r>
              <a:rPr lang="ja-JP" altLang="en-US" sz="1200" dirty="0"/>
              <a:t>　　　　　　　　　　</a:t>
            </a:r>
            <a:r>
              <a:rPr lang="en-US" altLang="ja-JP" sz="1200" dirty="0"/>
              <a:t>TEL</a:t>
            </a:r>
            <a:r>
              <a:rPr lang="ja-JP" altLang="en-US" sz="1200" dirty="0"/>
              <a:t>：０８２－５１３－３１５５　　</a:t>
            </a:r>
            <a:r>
              <a:rPr lang="en-US" altLang="ja-JP" sz="1200" dirty="0"/>
              <a:t>FAX</a:t>
            </a:r>
            <a:r>
              <a:rPr lang="ja-JP" altLang="en-US" sz="1200" dirty="0"/>
              <a:t>：０８２－２２３－３６１１</a:t>
            </a:r>
          </a:p>
        </p:txBody>
      </p:sp>
      <p:sp>
        <p:nvSpPr>
          <p:cNvPr id="10" name="テキスト ボックス 9"/>
          <p:cNvSpPr txBox="1"/>
          <p:nvPr/>
        </p:nvSpPr>
        <p:spPr>
          <a:xfrm>
            <a:off x="1027531" y="3837722"/>
            <a:ext cx="869509" cy="261610"/>
          </a:xfrm>
          <a:prstGeom prst="rect">
            <a:avLst/>
          </a:prstGeom>
          <a:noFill/>
        </p:spPr>
        <p:txBody>
          <a:bodyPr wrap="square" rtlCol="0">
            <a:spAutoFit/>
          </a:bodyPr>
          <a:lstStyle/>
          <a:p>
            <a:r>
              <a:rPr lang="ja-JP" altLang="en-US" sz="1100" dirty="0"/>
              <a:t>第一希望</a:t>
            </a:r>
          </a:p>
        </p:txBody>
      </p:sp>
      <p:sp>
        <p:nvSpPr>
          <p:cNvPr id="11" name="テキスト ボックス 10"/>
          <p:cNvSpPr txBox="1"/>
          <p:nvPr/>
        </p:nvSpPr>
        <p:spPr>
          <a:xfrm>
            <a:off x="3031100" y="3834268"/>
            <a:ext cx="869509" cy="261610"/>
          </a:xfrm>
          <a:prstGeom prst="rect">
            <a:avLst/>
          </a:prstGeom>
          <a:noFill/>
        </p:spPr>
        <p:txBody>
          <a:bodyPr wrap="square" rtlCol="0">
            <a:spAutoFit/>
          </a:bodyPr>
          <a:lstStyle/>
          <a:p>
            <a:r>
              <a:rPr lang="ja-JP" altLang="en-US" sz="1100" dirty="0"/>
              <a:t>第一希望</a:t>
            </a:r>
          </a:p>
        </p:txBody>
      </p:sp>
      <p:sp>
        <p:nvSpPr>
          <p:cNvPr id="12" name="テキスト ボックス 11"/>
          <p:cNvSpPr txBox="1"/>
          <p:nvPr/>
        </p:nvSpPr>
        <p:spPr>
          <a:xfrm>
            <a:off x="4955591" y="3837458"/>
            <a:ext cx="869509" cy="261610"/>
          </a:xfrm>
          <a:prstGeom prst="rect">
            <a:avLst/>
          </a:prstGeom>
          <a:noFill/>
        </p:spPr>
        <p:txBody>
          <a:bodyPr wrap="square" rtlCol="0">
            <a:spAutoFit/>
          </a:bodyPr>
          <a:lstStyle/>
          <a:p>
            <a:r>
              <a:rPr lang="ja-JP" altLang="en-US" sz="1100" dirty="0"/>
              <a:t>第一希望</a:t>
            </a:r>
          </a:p>
        </p:txBody>
      </p:sp>
      <p:sp>
        <p:nvSpPr>
          <p:cNvPr id="13" name="テキスト ボックス 12"/>
          <p:cNvSpPr txBox="1"/>
          <p:nvPr/>
        </p:nvSpPr>
        <p:spPr>
          <a:xfrm>
            <a:off x="1027531" y="4521117"/>
            <a:ext cx="869509" cy="261610"/>
          </a:xfrm>
          <a:prstGeom prst="rect">
            <a:avLst/>
          </a:prstGeom>
          <a:noFill/>
        </p:spPr>
        <p:txBody>
          <a:bodyPr wrap="square" rtlCol="0">
            <a:spAutoFit/>
          </a:bodyPr>
          <a:lstStyle/>
          <a:p>
            <a:r>
              <a:rPr lang="ja-JP" altLang="en-US" sz="1100" dirty="0"/>
              <a:t>第二希望</a:t>
            </a:r>
          </a:p>
        </p:txBody>
      </p:sp>
      <p:sp>
        <p:nvSpPr>
          <p:cNvPr id="14" name="テキスト ボックス 13"/>
          <p:cNvSpPr txBox="1"/>
          <p:nvPr/>
        </p:nvSpPr>
        <p:spPr>
          <a:xfrm>
            <a:off x="2991561" y="4521117"/>
            <a:ext cx="869509" cy="261610"/>
          </a:xfrm>
          <a:prstGeom prst="rect">
            <a:avLst/>
          </a:prstGeom>
          <a:noFill/>
        </p:spPr>
        <p:txBody>
          <a:bodyPr wrap="square" rtlCol="0">
            <a:spAutoFit/>
          </a:bodyPr>
          <a:lstStyle/>
          <a:p>
            <a:r>
              <a:rPr lang="ja-JP" altLang="en-US" sz="1100" dirty="0"/>
              <a:t>第二希望</a:t>
            </a:r>
          </a:p>
        </p:txBody>
      </p:sp>
      <p:sp>
        <p:nvSpPr>
          <p:cNvPr id="15" name="テキスト ボックス 14"/>
          <p:cNvSpPr txBox="1"/>
          <p:nvPr/>
        </p:nvSpPr>
        <p:spPr>
          <a:xfrm>
            <a:off x="4955590" y="4521117"/>
            <a:ext cx="869509" cy="261610"/>
          </a:xfrm>
          <a:prstGeom prst="rect">
            <a:avLst/>
          </a:prstGeom>
          <a:noFill/>
        </p:spPr>
        <p:txBody>
          <a:bodyPr wrap="square" rtlCol="0">
            <a:spAutoFit/>
          </a:bodyPr>
          <a:lstStyle/>
          <a:p>
            <a:r>
              <a:rPr lang="ja-JP" altLang="en-US" sz="1100" dirty="0"/>
              <a:t>第二希望</a:t>
            </a:r>
          </a:p>
        </p:txBody>
      </p:sp>
    </p:spTree>
    <p:extLst>
      <p:ext uri="{BB962C8B-B14F-4D97-AF65-F5344CB8AC3E}">
        <p14:creationId xmlns:p14="http://schemas.microsoft.com/office/powerpoint/2010/main" val="15302709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214</TotalTime>
  <Words>364</Words>
  <Application>Microsoft Office PowerPoint</Application>
  <PresentationFormat>画面に合わせる (4:3)</PresentationFormat>
  <Paragraphs>73</Paragraphs>
  <Slides>2</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vt:i4>
      </vt:variant>
    </vt:vector>
  </HeadingPairs>
  <TitlesOfParts>
    <vt:vector size="13" baseType="lpstr">
      <vt:lpstr>HGS創英角ｺﾞｼｯｸUB</vt:lpstr>
      <vt:lpstr>HGS創英角ﾎﾟｯﾌﾟ体</vt:lpstr>
      <vt:lpstr>ＭＳ Ｐゴシック</vt:lpstr>
      <vt:lpstr>ＭＳ 明朝</vt:lpstr>
      <vt:lpstr>メイリオ</vt:lpstr>
      <vt:lpstr>Arial</vt:lpstr>
      <vt:lpstr>Calibri</vt:lpstr>
      <vt:lpstr>Calibri Light</vt:lpstr>
      <vt:lpstr>Century</vt:lpstr>
      <vt:lpstr>Times New Roman</vt:lpstr>
      <vt:lpstr>Office テーマ</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TUTUJI11</dc:creator>
  <cp:lastModifiedBy>TUTUJI11</cp:lastModifiedBy>
  <cp:revision>17</cp:revision>
  <cp:lastPrinted>2017-04-24T09:47:45Z</cp:lastPrinted>
  <dcterms:created xsi:type="dcterms:W3CDTF">2017-04-20T09:09:06Z</dcterms:created>
  <dcterms:modified xsi:type="dcterms:W3CDTF">2017-04-26T04:05:11Z</dcterms:modified>
</cp:coreProperties>
</file>