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8" r:id="rId2"/>
    <p:sldId id="257" r:id="rId3"/>
  </p:sldIdLst>
  <p:sldSz cx="6858000" cy="9144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p:scale>
          <a:sx n="100" d="100"/>
          <a:sy n="100" d="100"/>
        </p:scale>
        <p:origin x="1176" y="-960"/>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4802718"/>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5532A900-6EBE-47B3-9F93-D4E6F1C6C2AC}" type="datetimeFigureOut">
              <a:rPr kumimoji="1" lang="ja-JP" altLang="en-US" smtClean="0"/>
              <a:t>2017/11/30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29710402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532A900-6EBE-47B3-9F93-D4E6F1C6C2AC}" type="datetimeFigureOut">
              <a:rPr kumimoji="1" lang="ja-JP" altLang="en-US" smtClean="0"/>
              <a:t>2017/11/30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1034341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6"/>
            <a:ext cx="1478756" cy="774911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486836"/>
            <a:ext cx="4350544" cy="774911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532A900-6EBE-47B3-9F93-D4E6F1C6C2AC}" type="datetimeFigureOut">
              <a:rPr kumimoji="1" lang="ja-JP" altLang="en-US" smtClean="0"/>
              <a:t>2017/11/30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411965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5532A900-6EBE-47B3-9F93-D4E6F1C6C2AC}" type="datetimeFigureOut">
              <a:rPr kumimoji="1" lang="ja-JP" altLang="en-US" smtClean="0"/>
              <a:t>2017/11/30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3424799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5"/>
            <a:ext cx="5915025" cy="3803649"/>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119288"/>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5532A900-6EBE-47B3-9F93-D4E6F1C6C2AC}" type="datetimeFigureOut">
              <a:rPr kumimoji="1" lang="ja-JP" altLang="en-US" smtClean="0"/>
              <a:t>2017/11/30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736973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5532A900-6EBE-47B3-9F93-D4E6F1C6C2AC}" type="datetimeFigureOut">
              <a:rPr kumimoji="1" lang="ja-JP" altLang="en-US" smtClean="0"/>
              <a:t>2017/11/30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2233742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2" y="486838"/>
            <a:ext cx="5915025" cy="1767417"/>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241553"/>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4" y="2241553"/>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4" y="3340100"/>
            <a:ext cx="2915543" cy="4912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5532A900-6EBE-47B3-9F93-D4E6F1C6C2AC}" type="datetimeFigureOut">
              <a:rPr kumimoji="1" lang="ja-JP" altLang="en-US" smtClean="0"/>
              <a:t>2017/11/30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11086407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5532A900-6EBE-47B3-9F93-D4E6F1C6C2AC}" type="datetimeFigureOut">
              <a:rPr kumimoji="1" lang="ja-JP" altLang="en-US" smtClean="0"/>
              <a:t>2017/11/30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3930053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32A900-6EBE-47B3-9F93-D4E6F1C6C2AC}" type="datetimeFigureOut">
              <a:rPr kumimoji="1" lang="ja-JP" altLang="en-US" smtClean="0"/>
              <a:t>2017/11/30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3028273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4" y="1316571"/>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743202"/>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532A900-6EBE-47B3-9F93-D4E6F1C6C2AC}" type="datetimeFigureOut">
              <a:rPr kumimoji="1" lang="ja-JP" altLang="en-US" smtClean="0"/>
              <a:t>2017/11/30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4262020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4" y="1316571"/>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743202"/>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5532A900-6EBE-47B3-9F93-D4E6F1C6C2AC}" type="datetimeFigureOut">
              <a:rPr kumimoji="1" lang="ja-JP" altLang="en-US" smtClean="0"/>
              <a:t>2017/11/30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3919043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9" y="486838"/>
            <a:ext cx="5915025" cy="1767417"/>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9" y="2434167"/>
            <a:ext cx="5915025" cy="5801784"/>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8475138"/>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5532A900-6EBE-47B3-9F93-D4E6F1C6C2AC}" type="datetimeFigureOut">
              <a:rPr kumimoji="1" lang="ja-JP" altLang="en-US" smtClean="0"/>
              <a:t>2017/11/30</a:t>
            </a:fld>
            <a:endParaRPr kumimoji="1" lang="ja-JP" altLang="en-US"/>
          </a:p>
        </p:txBody>
      </p:sp>
      <p:sp>
        <p:nvSpPr>
          <p:cNvPr id="5" name="Footer Placeholder 4"/>
          <p:cNvSpPr>
            <a:spLocks noGrp="1"/>
          </p:cNvSpPr>
          <p:nvPr>
            <p:ph type="ftr" sz="quarter" idx="3"/>
          </p:nvPr>
        </p:nvSpPr>
        <p:spPr>
          <a:xfrm>
            <a:off x="2271714" y="8475138"/>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8"/>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8C29FF21-3B69-42E7-810B-8B475943CBFF}" type="slidenum">
              <a:rPr kumimoji="1" lang="ja-JP" altLang="en-US" smtClean="0"/>
              <a:t>‹#›</a:t>
            </a:fld>
            <a:endParaRPr kumimoji="1" lang="ja-JP" altLang="en-US"/>
          </a:p>
        </p:txBody>
      </p:sp>
    </p:spTree>
    <p:extLst>
      <p:ext uri="{BB962C8B-B14F-4D97-AF65-F5344CB8AC3E}">
        <p14:creationId xmlns:p14="http://schemas.microsoft.com/office/powerpoint/2010/main" val="10084606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正方形/長方形 36"/>
          <p:cNvSpPr/>
          <p:nvPr/>
        </p:nvSpPr>
        <p:spPr>
          <a:xfrm>
            <a:off x="138675" y="6875627"/>
            <a:ext cx="6514783" cy="17597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138675" y="4111557"/>
            <a:ext cx="6514783" cy="248297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8"/>
          <p:cNvSpPr txBox="1"/>
          <p:nvPr/>
        </p:nvSpPr>
        <p:spPr bwMode="white">
          <a:xfrm>
            <a:off x="485874" y="2256022"/>
            <a:ext cx="6107350" cy="139896"/>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2400" kern="100" dirty="0" smtClean="0">
                <a:solidFill>
                  <a:prstClr val="black"/>
                </a:solidFill>
                <a:ea typeface="メイリオ" panose="020B0604030504040204" pitchFamily="50" charset="-128"/>
                <a:cs typeface="Times New Roman" panose="02020603050405020304" pitchFamily="18" charset="0"/>
              </a:rPr>
              <a:t>平成</a:t>
            </a:r>
            <a:r>
              <a:rPr lang="ja-JP" altLang="en-US" sz="2400" kern="100" dirty="0">
                <a:solidFill>
                  <a:prstClr val="black"/>
                </a:solidFill>
                <a:ea typeface="メイリオ" panose="020B0604030504040204" pitchFamily="50" charset="-128"/>
                <a:cs typeface="Times New Roman" panose="02020603050405020304" pitchFamily="18" charset="0"/>
              </a:rPr>
              <a:t>３０</a:t>
            </a:r>
            <a:r>
              <a:rPr lang="ja-JP" altLang="en-US" sz="2400" kern="100" dirty="0" smtClean="0">
                <a:solidFill>
                  <a:prstClr val="black"/>
                </a:solidFill>
                <a:ea typeface="メイリオ" panose="020B0604030504040204" pitchFamily="50" charset="-128"/>
                <a:cs typeface="Times New Roman" panose="02020603050405020304" pitchFamily="18" charset="0"/>
              </a:rPr>
              <a:t>年</a:t>
            </a:r>
            <a:r>
              <a:rPr lang="ja-JP" altLang="en-US" sz="2400" kern="100" dirty="0">
                <a:solidFill>
                  <a:prstClr val="black"/>
                </a:solidFill>
                <a:ea typeface="メイリオ" panose="020B0604030504040204" pitchFamily="50" charset="-128"/>
                <a:cs typeface="Times New Roman" panose="02020603050405020304" pitchFamily="18" charset="0"/>
              </a:rPr>
              <a:t>　　　 </a:t>
            </a:r>
            <a:r>
              <a:rPr lang="ja-JP" altLang="en-US" sz="2400" kern="100" dirty="0" smtClean="0">
                <a:solidFill>
                  <a:prstClr val="black"/>
                </a:solidFill>
                <a:ea typeface="メイリオ" panose="020B0604030504040204" pitchFamily="50" charset="-128"/>
                <a:cs typeface="Times New Roman" panose="02020603050405020304" pitchFamily="18" charset="0"/>
              </a:rPr>
              <a:t>月</a:t>
            </a:r>
            <a:r>
              <a:rPr lang="ja-JP" altLang="en-US" sz="2400" kern="100" dirty="0">
                <a:solidFill>
                  <a:prstClr val="black"/>
                </a:solidFill>
                <a:ea typeface="メイリオ" panose="020B0604030504040204" pitchFamily="50" charset="-128"/>
                <a:cs typeface="Times New Roman" panose="02020603050405020304" pitchFamily="18" charset="0"/>
              </a:rPr>
              <a:t>　　　　日</a:t>
            </a:r>
            <a:r>
              <a:rPr lang="ja-JP" altLang="en-US" sz="2400" kern="100" dirty="0" smtClean="0">
                <a:solidFill>
                  <a:prstClr val="black"/>
                </a:solidFill>
                <a:ea typeface="メイリオ" panose="020B0604030504040204" pitchFamily="50" charset="-128"/>
                <a:cs typeface="Times New Roman" panose="02020603050405020304" pitchFamily="18" charset="0"/>
              </a:rPr>
              <a:t>（土）</a:t>
            </a:r>
            <a:endParaRPr lang="en-US" altLang="ja-JP" sz="2400" kern="100" dirty="0" smtClean="0">
              <a:solidFill>
                <a:prstClr val="black"/>
              </a:solidFill>
              <a:ea typeface="メイリオ" panose="020B0604030504040204" pitchFamily="50" charset="-128"/>
              <a:cs typeface="Times New Roman" panose="02020603050405020304" pitchFamily="18" charset="0"/>
            </a:endParaRPr>
          </a:p>
          <a:p>
            <a:pPr algn="ctr"/>
            <a:r>
              <a:rPr lang="ja-JP" altLang="en-US" kern="100" dirty="0" smtClean="0">
                <a:solidFill>
                  <a:prstClr val="black"/>
                </a:solidFill>
                <a:ea typeface="メイリオ" panose="020B0604030504040204" pitchFamily="50" charset="-128"/>
                <a:cs typeface="Times New Roman" panose="02020603050405020304" pitchFamily="18" charset="0"/>
              </a:rPr>
              <a:t>１３：００～１６：４５（開場１２：３０～）</a:t>
            </a:r>
            <a:endParaRPr lang="ja-JP" altLang="en-US" sz="1200" kern="100" dirty="0">
              <a:solidFill>
                <a:prstClr val="black"/>
              </a:solidFill>
              <a:ea typeface="ＭＳ 明朝" panose="02020609040205080304" pitchFamily="17" charset="-128"/>
              <a:cs typeface="Times New Roman" panose="02020603050405020304" pitchFamily="18" charset="0"/>
            </a:endParaRPr>
          </a:p>
        </p:txBody>
      </p:sp>
      <p:sp>
        <p:nvSpPr>
          <p:cNvPr id="11" name="テキスト ボックス 9"/>
          <p:cNvSpPr txBox="1"/>
          <p:nvPr/>
        </p:nvSpPr>
        <p:spPr>
          <a:xfrm>
            <a:off x="2189408" y="1973677"/>
            <a:ext cx="742950" cy="10477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5400" kern="100" dirty="0">
                <a:solidFill>
                  <a:prstClr val="black"/>
                </a:solidFill>
                <a:ea typeface="メイリオ" panose="020B0604030504040204" pitchFamily="50" charset="-128"/>
                <a:cs typeface="Times New Roman" panose="02020603050405020304" pitchFamily="18" charset="0"/>
              </a:rPr>
              <a:t>１</a:t>
            </a:r>
            <a:endParaRPr lang="ja-JP" altLang="en-US" sz="1100" kern="100" dirty="0">
              <a:solidFill>
                <a:prstClr val="black"/>
              </a:solidFill>
              <a:ea typeface="ＭＳ 明朝" panose="02020609040205080304" pitchFamily="17" charset="-128"/>
              <a:cs typeface="Times New Roman" panose="02020603050405020304" pitchFamily="18" charset="0"/>
            </a:endParaRPr>
          </a:p>
        </p:txBody>
      </p:sp>
      <p:sp>
        <p:nvSpPr>
          <p:cNvPr id="12" name="テキスト ボックス 10"/>
          <p:cNvSpPr txBox="1"/>
          <p:nvPr/>
        </p:nvSpPr>
        <p:spPr>
          <a:xfrm>
            <a:off x="3542736" y="1973677"/>
            <a:ext cx="1429584" cy="1047750"/>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en-US" altLang="ja-JP" sz="5400"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20</a:t>
            </a:r>
            <a:endParaRPr lang="ja-JP" altLang="en-US" sz="5400"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テキスト ボックス 8"/>
          <p:cNvSpPr txBox="1"/>
          <p:nvPr/>
        </p:nvSpPr>
        <p:spPr bwMode="white">
          <a:xfrm>
            <a:off x="466843" y="3016137"/>
            <a:ext cx="5817894" cy="279793"/>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ja-JP" altLang="en-US" sz="2400" b="1" kern="100" dirty="0" smtClean="0">
                <a:solidFill>
                  <a:prstClr val="black"/>
                </a:solidFill>
                <a:ea typeface="メイリオ" panose="020B0604030504040204" pitchFamily="50" charset="-128"/>
                <a:cs typeface="Times New Roman" panose="02020603050405020304" pitchFamily="18" charset="0"/>
              </a:rPr>
              <a:t>東広島芸術文化ホール</a:t>
            </a:r>
            <a:r>
              <a:rPr lang="ja-JP" altLang="en-US" sz="2400" b="1" kern="100" dirty="0" err="1" smtClean="0">
                <a:solidFill>
                  <a:prstClr val="black"/>
                </a:solidFill>
                <a:ea typeface="メイリオ" panose="020B0604030504040204" pitchFamily="50" charset="-128"/>
                <a:cs typeface="Times New Roman" panose="02020603050405020304" pitchFamily="18" charset="0"/>
              </a:rPr>
              <a:t>くらら</a:t>
            </a:r>
            <a:r>
              <a:rPr lang="ja-JP" altLang="en-US" sz="2400" b="1" kern="100" dirty="0" smtClean="0">
                <a:solidFill>
                  <a:prstClr val="black"/>
                </a:solidFill>
                <a:ea typeface="メイリオ" panose="020B0604030504040204" pitchFamily="50" charset="-128"/>
                <a:cs typeface="Times New Roman" panose="02020603050405020304" pitchFamily="18" charset="0"/>
              </a:rPr>
              <a:t>　小ホール</a:t>
            </a:r>
            <a:endParaRPr lang="en-US" altLang="ja-JP" sz="2400" b="1" kern="100" dirty="0" smtClean="0">
              <a:solidFill>
                <a:prstClr val="black"/>
              </a:solidFill>
              <a:ea typeface="メイリオ" panose="020B0604030504040204" pitchFamily="50" charset="-128"/>
              <a:cs typeface="Times New Roman" panose="02020603050405020304" pitchFamily="18" charset="0"/>
            </a:endParaRPr>
          </a:p>
          <a:p>
            <a:pPr algn="ctr"/>
            <a:r>
              <a:rPr lang="ja-JP" altLang="en-US" sz="1400" kern="100" dirty="0" smtClean="0">
                <a:solidFill>
                  <a:prstClr val="black"/>
                </a:solidFill>
                <a:ea typeface="メイリオ" panose="020B0604030504040204" pitchFamily="50" charset="-128"/>
                <a:cs typeface="Times New Roman" panose="02020603050405020304" pitchFamily="18" charset="0"/>
              </a:rPr>
              <a:t>（東広島市西条栄町</a:t>
            </a:r>
            <a:r>
              <a:rPr lang="en-US" altLang="ja-JP" sz="1400" kern="100" dirty="0" smtClean="0">
                <a:solidFill>
                  <a:prstClr val="black"/>
                </a:solidFill>
                <a:ea typeface="メイリオ" panose="020B0604030504040204" pitchFamily="50" charset="-128"/>
                <a:cs typeface="Times New Roman" panose="02020603050405020304" pitchFamily="18" charset="0"/>
              </a:rPr>
              <a:t>7-19 JR</a:t>
            </a:r>
            <a:r>
              <a:rPr lang="ja-JP" altLang="en-US" sz="1400" kern="100" dirty="0" smtClean="0">
                <a:solidFill>
                  <a:prstClr val="black"/>
                </a:solidFill>
                <a:ea typeface="メイリオ" panose="020B0604030504040204" pitchFamily="50" charset="-128"/>
                <a:cs typeface="Times New Roman" panose="02020603050405020304" pitchFamily="18" charset="0"/>
              </a:rPr>
              <a:t>山陽本線西条駅徒歩</a:t>
            </a:r>
            <a:r>
              <a:rPr lang="en-US" altLang="ja-JP" sz="1400" kern="100" dirty="0" smtClean="0">
                <a:solidFill>
                  <a:prstClr val="black"/>
                </a:solidFill>
                <a:ea typeface="メイリオ" panose="020B0604030504040204" pitchFamily="50" charset="-128"/>
                <a:cs typeface="Times New Roman" panose="02020603050405020304" pitchFamily="18" charset="0"/>
              </a:rPr>
              <a:t>4</a:t>
            </a:r>
            <a:r>
              <a:rPr lang="ja-JP" altLang="en-US" sz="1400" kern="100" dirty="0" smtClean="0">
                <a:solidFill>
                  <a:prstClr val="black"/>
                </a:solidFill>
                <a:ea typeface="メイリオ" panose="020B0604030504040204" pitchFamily="50" charset="-128"/>
                <a:cs typeface="Times New Roman" panose="02020603050405020304" pitchFamily="18" charset="0"/>
              </a:rPr>
              <a:t>分）</a:t>
            </a:r>
            <a:endParaRPr lang="en-US" altLang="ja-JP" sz="1400" kern="100" dirty="0" smtClean="0">
              <a:solidFill>
                <a:prstClr val="black"/>
              </a:solidFill>
              <a:ea typeface="メイリオ" panose="020B0604030504040204" pitchFamily="50" charset="-128"/>
              <a:cs typeface="Times New Roman" panose="02020603050405020304" pitchFamily="18" charset="0"/>
            </a:endParaRPr>
          </a:p>
          <a:p>
            <a:pPr algn="ctr"/>
            <a:endParaRPr lang="en-US" altLang="ja-JP" sz="600" kern="100" dirty="0" smtClean="0">
              <a:solidFill>
                <a:prstClr val="black"/>
              </a:solidFill>
              <a:ea typeface="メイリオ" panose="020B0604030504040204" pitchFamily="50" charset="-128"/>
              <a:cs typeface="Times New Roman" panose="02020603050405020304" pitchFamily="18" charset="0"/>
            </a:endParaRPr>
          </a:p>
          <a:p>
            <a:pPr algn="r"/>
            <a:r>
              <a:rPr lang="en-US" altLang="ja-JP" b="1" kern="100" dirty="0" smtClean="0">
                <a:solidFill>
                  <a:prstClr val="black"/>
                </a:solidFill>
                <a:ea typeface="メイリオ" panose="020B0604030504040204" pitchFamily="50" charset="-128"/>
                <a:cs typeface="Times New Roman" panose="02020603050405020304" pitchFamily="18" charset="0"/>
              </a:rPr>
              <a:t>【</a:t>
            </a:r>
            <a:r>
              <a:rPr lang="zh-TW" altLang="en-US" b="1" kern="100" dirty="0" smtClean="0">
                <a:solidFill>
                  <a:prstClr val="black"/>
                </a:solidFill>
                <a:ea typeface="メイリオ" panose="020B0604030504040204" pitchFamily="50" charset="-128"/>
                <a:cs typeface="Times New Roman" panose="02020603050405020304" pitchFamily="18" charset="0"/>
              </a:rPr>
              <a:t>定員</a:t>
            </a:r>
            <a:r>
              <a:rPr lang="en-US" altLang="zh-TW" b="1" kern="100" dirty="0">
                <a:solidFill>
                  <a:prstClr val="black"/>
                </a:solidFill>
                <a:ea typeface="メイリオ" panose="020B0604030504040204" pitchFamily="50" charset="-128"/>
                <a:cs typeface="Times New Roman" panose="02020603050405020304" pitchFamily="18" charset="0"/>
              </a:rPr>
              <a:t>200</a:t>
            </a:r>
            <a:r>
              <a:rPr lang="zh-TW" altLang="en-US" b="1" kern="100" dirty="0">
                <a:solidFill>
                  <a:prstClr val="black"/>
                </a:solidFill>
                <a:ea typeface="メイリオ" panose="020B0604030504040204" pitchFamily="50" charset="-128"/>
                <a:cs typeface="Times New Roman" panose="02020603050405020304" pitchFamily="18" charset="0"/>
              </a:rPr>
              <a:t>名　</a:t>
            </a:r>
            <a:r>
              <a:rPr lang="zh-TW" altLang="en-US" b="1" kern="100" dirty="0" smtClean="0">
                <a:solidFill>
                  <a:prstClr val="black"/>
                </a:solidFill>
                <a:ea typeface="メイリオ" panose="020B0604030504040204" pitchFamily="50" charset="-128"/>
                <a:cs typeface="Times New Roman" panose="02020603050405020304" pitchFamily="18" charset="0"/>
              </a:rPr>
              <a:t>先着順</a:t>
            </a:r>
            <a:r>
              <a:rPr lang="en-US" altLang="ja-JP" b="1" kern="100" dirty="0" smtClean="0">
                <a:solidFill>
                  <a:prstClr val="black"/>
                </a:solidFill>
                <a:ea typeface="メイリオ" panose="020B0604030504040204" pitchFamily="50" charset="-128"/>
                <a:cs typeface="Times New Roman" panose="02020603050405020304" pitchFamily="18" charset="0"/>
              </a:rPr>
              <a:t>】</a:t>
            </a:r>
            <a:endParaRPr lang="ja-JP" altLang="en-US" sz="1200" b="1" kern="100" dirty="0">
              <a:solidFill>
                <a:prstClr val="black"/>
              </a:solidFill>
              <a:ea typeface="ＭＳ 明朝" panose="02020609040205080304" pitchFamily="17" charset="-128"/>
              <a:cs typeface="Times New Roman" panose="02020603050405020304" pitchFamily="18" charset="0"/>
            </a:endParaRPr>
          </a:p>
        </p:txBody>
      </p:sp>
      <p:sp>
        <p:nvSpPr>
          <p:cNvPr id="14" name="テキスト ボックス 8"/>
          <p:cNvSpPr txBox="1"/>
          <p:nvPr/>
        </p:nvSpPr>
        <p:spPr bwMode="white">
          <a:xfrm>
            <a:off x="482299" y="4442829"/>
            <a:ext cx="5827534" cy="232142"/>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2000" b="1" u="sng" kern="100" dirty="0" smtClean="0">
                <a:solidFill>
                  <a:prstClr val="black"/>
                </a:solidFill>
                <a:ea typeface="メイリオ" panose="020B0604030504040204" pitchFamily="50" charset="-128"/>
                <a:cs typeface="Times New Roman" panose="02020603050405020304" pitchFamily="18" charset="0"/>
              </a:rPr>
              <a:t>「ライフステージを通して発達障害支援の</a:t>
            </a:r>
            <a:r>
              <a:rPr lang="en-US" altLang="ja-JP" sz="2000" b="1" u="sng" kern="100" dirty="0" smtClean="0">
                <a:solidFill>
                  <a:prstClr val="black"/>
                </a:solidFill>
                <a:ea typeface="メイリオ" panose="020B0604030504040204" pitchFamily="50" charset="-128"/>
                <a:cs typeface="Times New Roman" panose="02020603050405020304" pitchFamily="18" charset="0"/>
              </a:rPr>
              <a:t>ABC</a:t>
            </a:r>
            <a:r>
              <a:rPr lang="ja-JP" altLang="en-US" sz="2000" b="1" u="sng" kern="100" dirty="0" smtClean="0">
                <a:solidFill>
                  <a:prstClr val="black"/>
                </a:solidFill>
                <a:ea typeface="メイリオ" panose="020B0604030504040204" pitchFamily="50" charset="-128"/>
                <a:cs typeface="Times New Roman" panose="02020603050405020304" pitchFamily="18" charset="0"/>
              </a:rPr>
              <a:t>」</a:t>
            </a:r>
            <a:endParaRPr lang="ja-JP" altLang="en-US" sz="1400" b="1" u="sng" kern="100" dirty="0">
              <a:solidFill>
                <a:prstClr val="black"/>
              </a:solidFill>
              <a:ea typeface="ＭＳ 明朝" panose="02020609040205080304" pitchFamily="17" charset="-128"/>
              <a:cs typeface="Times New Roman" panose="02020603050405020304" pitchFamily="18" charset="0"/>
            </a:endParaRPr>
          </a:p>
        </p:txBody>
      </p:sp>
      <p:sp>
        <p:nvSpPr>
          <p:cNvPr id="19" name="テキスト ボックス 8"/>
          <p:cNvSpPr txBox="1"/>
          <p:nvPr/>
        </p:nvSpPr>
        <p:spPr bwMode="white">
          <a:xfrm>
            <a:off x="563085" y="5073252"/>
            <a:ext cx="5850593" cy="279793"/>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1400"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講師：合同会社</a:t>
            </a:r>
            <a:r>
              <a:rPr lang="en-US" altLang="ja-JP" sz="1400"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ABC</a:t>
            </a:r>
            <a:r>
              <a:rPr lang="ja-JP" altLang="en-US" sz="1400"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研究所　代表</a:t>
            </a:r>
            <a:r>
              <a:rPr lang="ja-JP" altLang="en-US" sz="1400" kern="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社員　　　　　　　　　　　先生　</a:t>
            </a:r>
            <a:endParaRPr lang="ja-JP" altLang="en-US" sz="1400"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テキスト ボックス 27"/>
          <p:cNvSpPr txBox="1"/>
          <p:nvPr/>
        </p:nvSpPr>
        <p:spPr>
          <a:xfrm>
            <a:off x="2198540" y="8931105"/>
            <a:ext cx="6825292" cy="261610"/>
          </a:xfrm>
          <a:prstGeom prst="rect">
            <a:avLst/>
          </a:prstGeom>
          <a:noFill/>
        </p:spPr>
        <p:txBody>
          <a:bodyPr wrap="square" rtlCol="0">
            <a:spAutoFit/>
          </a:bodyPr>
          <a:lstStyle/>
          <a:p>
            <a:r>
              <a:rPr lang="ja-JP" altLang="en-US" sz="105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主催：広島県障害者支援課　研修実施機関：広島県発達障害者支援センター</a:t>
            </a:r>
          </a:p>
        </p:txBody>
      </p:sp>
      <p:sp>
        <p:nvSpPr>
          <p:cNvPr id="30" name="テキスト ボックス 29"/>
          <p:cNvSpPr txBox="1"/>
          <p:nvPr/>
        </p:nvSpPr>
        <p:spPr>
          <a:xfrm>
            <a:off x="1575130" y="7755"/>
            <a:ext cx="6825292" cy="307777"/>
          </a:xfrm>
          <a:prstGeom prst="rect">
            <a:avLst/>
          </a:prstGeom>
          <a:noFill/>
        </p:spPr>
        <p:txBody>
          <a:bodyPr wrap="square" rtlCol="0">
            <a:spAutoFit/>
          </a:bodyPr>
          <a:lstStyle/>
          <a:p>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平成</a:t>
            </a:r>
            <a:r>
              <a:rPr lang="en-US" altLang="ja-JP"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29</a:t>
            </a: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年度広島県発達障害スキルアップ研修</a:t>
            </a:r>
            <a:endParaRPr lang="ja-JP" altLang="en-US" sz="1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正方形/長方形 30"/>
          <p:cNvSpPr/>
          <p:nvPr/>
        </p:nvSpPr>
        <p:spPr>
          <a:xfrm>
            <a:off x="138675" y="189751"/>
            <a:ext cx="4358886" cy="1754326"/>
          </a:xfrm>
          <a:prstGeom prst="rect">
            <a:avLst/>
          </a:prstGeom>
          <a:noFill/>
        </p:spPr>
        <p:txBody>
          <a:bodyPr wrap="none" lIns="91440" tIns="45720" rIns="91440" bIns="45720">
            <a:spAutoFit/>
          </a:bodyPr>
          <a:lstStyle/>
          <a:p>
            <a:pPr algn="ctr"/>
            <a:r>
              <a:rPr lang="ja-JP" altLang="en-US" sz="5400" dirty="0" smtClean="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発達障害支援</a:t>
            </a:r>
            <a:endParaRPr lang="en-US" altLang="ja-JP" sz="5400" dirty="0" smtClean="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endParaRPr>
          </a:p>
          <a:p>
            <a:r>
              <a:rPr lang="ja-JP" altLang="en-US" sz="5400" dirty="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rPr>
              <a:t>実践報告会</a:t>
            </a:r>
            <a:endParaRPr lang="en-US" altLang="ja-JP" sz="5400" dirty="0" smtClean="0">
              <a:ln w="0"/>
              <a:effectLst>
                <a:outerShdw blurRad="38100" dist="19050" dir="2700000" algn="tl" rotWithShape="0">
                  <a:schemeClr val="dk1">
                    <a:alpha val="40000"/>
                  </a:schemeClr>
                </a:outerShdw>
              </a:effectLst>
              <a:latin typeface="HGS創英角ｺﾞｼｯｸUB" panose="020B0900000000000000" pitchFamily="50" charset="-128"/>
              <a:ea typeface="HGS創英角ｺﾞｼｯｸUB" panose="020B0900000000000000" pitchFamily="50" charset="-128"/>
            </a:endParaRPr>
          </a:p>
        </p:txBody>
      </p:sp>
      <p:sp>
        <p:nvSpPr>
          <p:cNvPr id="4" name="円/楕円 3"/>
          <p:cNvSpPr/>
          <p:nvPr/>
        </p:nvSpPr>
        <p:spPr>
          <a:xfrm>
            <a:off x="4670379" y="558938"/>
            <a:ext cx="1865051" cy="890723"/>
          </a:xfrm>
          <a:prstGeom prst="ellipse">
            <a:avLst/>
          </a:prstGeom>
        </p:spPr>
        <p:style>
          <a:lnRef idx="0">
            <a:schemeClr val="accent5"/>
          </a:lnRef>
          <a:fillRef idx="3">
            <a:schemeClr val="accent5"/>
          </a:fillRef>
          <a:effectRef idx="3">
            <a:schemeClr val="accent5"/>
          </a:effectRef>
          <a:fontRef idx="minor">
            <a:schemeClr val="lt1"/>
          </a:fontRef>
        </p:style>
        <p:txBody>
          <a:bodyPr lIns="36000" tIns="36000" rIns="36000" bIns="36000" rtlCol="0" anchor="ctr"/>
          <a:lstStyle/>
          <a:p>
            <a:pPr algn="ctr"/>
            <a:r>
              <a:rPr kumimoji="1"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参加費無料</a:t>
            </a:r>
            <a:endParaRPr kumimoji="1" lang="ja-JP" altLang="en-US"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2" name="正方形/長方形 31"/>
          <p:cNvSpPr/>
          <p:nvPr/>
        </p:nvSpPr>
        <p:spPr>
          <a:xfrm>
            <a:off x="276405" y="3791251"/>
            <a:ext cx="2190355" cy="48939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2000" b="1" dirty="0" smtClean="0">
                <a:latin typeface="メイリオ" panose="020B0604030504040204" pitchFamily="50" charset="-128"/>
                <a:ea typeface="メイリオ" panose="020B0604030504040204" pitchFamily="50" charset="-128"/>
                <a:cs typeface="メイリオ" panose="020B0604030504040204" pitchFamily="50" charset="-128"/>
              </a:rPr>
              <a:t>基調講演</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テキスト ボックス 8"/>
          <p:cNvSpPr txBox="1"/>
          <p:nvPr/>
        </p:nvSpPr>
        <p:spPr bwMode="white">
          <a:xfrm>
            <a:off x="3789040" y="4870417"/>
            <a:ext cx="2085561" cy="116071"/>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3200" b="1" kern="100" dirty="0" smtClean="0">
                <a:solidFill>
                  <a:prstClr val="black"/>
                </a:solidFill>
                <a:ea typeface="メイリオ" panose="020B0604030504040204" pitchFamily="50" charset="-128"/>
                <a:cs typeface="Times New Roman" panose="02020603050405020304" pitchFamily="18" charset="0"/>
              </a:rPr>
              <a:t>今本　繁</a:t>
            </a:r>
            <a:endParaRPr lang="ja-JP" altLang="en-US" sz="2000" b="1" kern="100" dirty="0">
              <a:solidFill>
                <a:prstClr val="black"/>
              </a:solidFill>
              <a:ea typeface="ＭＳ 明朝" panose="02020609040205080304" pitchFamily="17" charset="-128"/>
              <a:cs typeface="Times New Roman" panose="02020603050405020304" pitchFamily="18" charset="0"/>
            </a:endParaRPr>
          </a:p>
        </p:txBody>
      </p:sp>
      <p:sp>
        <p:nvSpPr>
          <p:cNvPr id="35" name="テキスト ボックス 34"/>
          <p:cNvSpPr txBox="1"/>
          <p:nvPr/>
        </p:nvSpPr>
        <p:spPr>
          <a:xfrm>
            <a:off x="276405" y="5435087"/>
            <a:ext cx="6301876" cy="1015663"/>
          </a:xfrm>
          <a:prstGeom prst="rect">
            <a:avLst/>
          </a:prstGeom>
          <a:noFill/>
        </p:spPr>
        <p:txBody>
          <a:bodyPr wrap="square" rtlCol="0">
            <a:spAutoFit/>
          </a:bodyPr>
          <a:lstStyle/>
          <a:p>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＜講師紹介＞東京</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工科大学工学部機械制御工学科卒業後</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、筑波</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大学大学院博士課程心身障害学研究課に入学し行動療法の大家である小林重雄教授に師事する</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。国立</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肥前療養所（現、肥前精神医療センター）にて心理療法士として勤務後、ウェスタンミシガン大学行動分析学夏期研修、ノースカロライナ大学</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TEACCH</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部で</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年間のインターン研修を経験</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2006</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月に</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PECS</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（絵カード交換式コミュニケーションシステム）の普及を</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目指してピラミッド教育コンサルタントオブジャパン株式会社を設立。</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2015</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月</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に独立して</a:t>
            </a:r>
            <a:r>
              <a:rPr lang="en-US" altLang="ja-JP" sz="1000" dirty="0" smtClean="0">
                <a:latin typeface="メイリオ" panose="020B0604030504040204" pitchFamily="50" charset="-128"/>
                <a:ea typeface="メイリオ" panose="020B0604030504040204" pitchFamily="50" charset="-128"/>
                <a:cs typeface="メイリオ" panose="020B0604030504040204" pitchFamily="50" charset="-128"/>
              </a:rPr>
              <a:t>ABC</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研究所</a:t>
            </a:r>
            <a:r>
              <a:rPr lang="ja-JP" altLang="en-US" sz="1000" dirty="0" smtClean="0">
                <a:latin typeface="メイリオ" panose="020B0604030504040204" pitchFamily="50" charset="-128"/>
                <a:ea typeface="メイリオ" panose="020B0604030504040204" pitchFamily="50" charset="-128"/>
                <a:cs typeface="メイリオ" panose="020B0604030504040204" pitchFamily="50" charset="-128"/>
              </a:rPr>
              <a:t>を設立。講演会、研修会開催、学校や施設のコンサルテーション</a:t>
            </a:r>
            <a:r>
              <a:rPr lang="ja-JP" altLang="en-US" sz="1000" dirty="0">
                <a:latin typeface="メイリオ" panose="020B0604030504040204" pitchFamily="50" charset="-128"/>
                <a:ea typeface="メイリオ" panose="020B0604030504040204" pitchFamily="50" charset="-128"/>
                <a:cs typeface="メイリオ" panose="020B0604030504040204" pitchFamily="50" charset="-128"/>
              </a:rPr>
              <a:t>を行っている。</a:t>
            </a:r>
            <a:endParaRPr kumimoji="1" lang="ja-JP" altLang="en-US" sz="10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正方形/長方形 35"/>
          <p:cNvSpPr/>
          <p:nvPr/>
        </p:nvSpPr>
        <p:spPr>
          <a:xfrm>
            <a:off x="268919" y="6630928"/>
            <a:ext cx="2190355" cy="48939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2000" b="1" dirty="0">
                <a:latin typeface="メイリオ" panose="020B0604030504040204" pitchFamily="50" charset="-128"/>
                <a:ea typeface="メイリオ" panose="020B0604030504040204" pitchFamily="50" charset="-128"/>
                <a:cs typeface="メイリオ" panose="020B0604030504040204" pitchFamily="50" charset="-128"/>
              </a:rPr>
              <a:t>実践報告</a:t>
            </a:r>
            <a:endParaRPr kumimoji="1" lang="ja-JP" altLang="en-US" sz="2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テキスト ボックス 8"/>
          <p:cNvSpPr txBox="1"/>
          <p:nvPr/>
        </p:nvSpPr>
        <p:spPr bwMode="white">
          <a:xfrm>
            <a:off x="268919" y="7223680"/>
            <a:ext cx="6292744" cy="838950"/>
          </a:xfrm>
          <a:prstGeom prst="rect">
            <a:avLst/>
          </a:prstGeom>
          <a:solidFill>
            <a:schemeClr val="lt1"/>
          </a:solid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r>
              <a:rPr lang="ja-JP" altLang="en-US" sz="1400" kern="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実践報告１：保育所での取り組み　</a:t>
            </a:r>
            <a:endParaRPr lang="en-US" altLang="ja-JP" sz="1400" kern="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400"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kern="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～庄原市立庄原保育所～</a:t>
            </a:r>
            <a:endParaRPr lang="en-US" altLang="ja-JP" sz="1400" kern="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400" kern="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実践報告２：放課後児童クラブ</a:t>
            </a:r>
            <a:r>
              <a:rPr lang="ja-JP" altLang="en-US" sz="1400"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での</a:t>
            </a:r>
            <a:r>
              <a:rPr lang="ja-JP" altLang="en-US" sz="1400" kern="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取り組み</a:t>
            </a:r>
            <a:endParaRPr lang="en-US" altLang="ja-JP" sz="1400" kern="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400"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kern="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東城放課後児童</a:t>
            </a:r>
            <a:r>
              <a:rPr lang="ja-JP" altLang="en-US" sz="1400" kern="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クラブ～</a:t>
            </a:r>
            <a:endParaRPr lang="en-US" altLang="ja-JP" sz="1400" kern="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400"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実践</a:t>
            </a:r>
            <a:r>
              <a:rPr lang="ja-JP" altLang="en-US" sz="1400" kern="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報告３：障害者支援施設での取り組み</a:t>
            </a:r>
            <a:endParaRPr lang="en-US" altLang="ja-JP" sz="1400" kern="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just"/>
            <a:r>
              <a:rPr lang="ja-JP" altLang="en-US" sz="1400"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kern="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～社会福祉法人尾道さつき会　尾道サンホーム～　</a:t>
            </a:r>
            <a:endParaRPr lang="ja-JP" altLang="en-US" sz="1400"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テキスト ボックス 1"/>
          <p:cNvSpPr txBox="1"/>
          <p:nvPr/>
        </p:nvSpPr>
        <p:spPr>
          <a:xfrm>
            <a:off x="4534793" y="1498160"/>
            <a:ext cx="2679616" cy="523220"/>
          </a:xfrm>
          <a:prstGeom prst="rect">
            <a:avLst/>
          </a:prstGeom>
          <a:noFill/>
        </p:spPr>
        <p:txBody>
          <a:bodyPr wrap="square" rtlCol="0">
            <a:spAutoFit/>
          </a:bodyPr>
          <a:lstStyle/>
          <a:p>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発達障害</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の支援に携わって</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いる方や関心のある方</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テキスト ボックス 2"/>
          <p:cNvSpPr txBox="1"/>
          <p:nvPr/>
        </p:nvSpPr>
        <p:spPr>
          <a:xfrm>
            <a:off x="977153" y="8681437"/>
            <a:ext cx="6090373" cy="276999"/>
          </a:xfrm>
          <a:prstGeom prst="rect">
            <a:avLst/>
          </a:prstGeom>
          <a:noFill/>
        </p:spPr>
        <p:txBody>
          <a:bodyPr wrap="square" rtlCol="0">
            <a:spAutoFit/>
          </a:bodyPr>
          <a:lstStyle/>
          <a:p>
            <a:r>
              <a:rPr lang="ja-JP" altLang="en-US" sz="1200" u="sng" dirty="0" smtClean="0">
                <a:latin typeface="メイリオ" panose="020B0604030504040204" pitchFamily="50" charset="-128"/>
                <a:ea typeface="メイリオ" panose="020B0604030504040204" pitchFamily="50" charset="-128"/>
                <a:cs typeface="メイリオ" panose="020B0604030504040204" pitchFamily="50" charset="-128"/>
              </a:rPr>
              <a:t>申込期限：１月１０日（水）</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申込については裏面をご覧ください</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9573595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表 17"/>
          <p:cNvGraphicFramePr>
            <a:graphicFrameLocks noGrp="1"/>
          </p:cNvGraphicFramePr>
          <p:nvPr>
            <p:extLst>
              <p:ext uri="{D42A27DB-BD31-4B8C-83A1-F6EECF244321}">
                <p14:modId xmlns:p14="http://schemas.microsoft.com/office/powerpoint/2010/main" val="251677743"/>
              </p:ext>
            </p:extLst>
          </p:nvPr>
        </p:nvGraphicFramePr>
        <p:xfrm>
          <a:off x="262700" y="1690974"/>
          <a:ext cx="6383378" cy="4071472"/>
        </p:xfrm>
        <a:graphic>
          <a:graphicData uri="http://schemas.openxmlformats.org/drawingml/2006/table">
            <a:tbl>
              <a:tblPr firstRow="1" firstCol="1" bandRow="1"/>
              <a:tblGrid>
                <a:gridCol w="1038266"/>
                <a:gridCol w="1197593"/>
                <a:gridCol w="4147519"/>
              </a:tblGrid>
              <a:tr h="620906">
                <a:tc>
                  <a:txBody>
                    <a:bodyPr/>
                    <a:lstStyle/>
                    <a:p>
                      <a:pPr algn="ctr">
                        <a:spcAft>
                          <a:spcPts val="0"/>
                        </a:spcAft>
                      </a:pPr>
                      <a:endParaRPr lang="en-US" alt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ctr">
                        <a:spcAft>
                          <a:spcPts val="0"/>
                        </a:spcAft>
                      </a:pPr>
                      <a:r>
                        <a:rPr lang="ja-JP" altLang="en-US"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氏名</a:t>
                      </a:r>
                      <a:endParaRPr lang="ja-JP" sz="105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r">
                        <a:spcAft>
                          <a:spcPts val="0"/>
                        </a:spcAft>
                      </a:pPr>
                      <a:r>
                        <a:rPr lang="ja-JP" sz="1200" kern="100" dirty="0">
                          <a:effectLst/>
                          <a:latin typeface="メイリオ" panose="020B0604030504040204" pitchFamily="50" charset="-128"/>
                          <a:ea typeface="メイリオ" panose="020B0604030504040204" pitchFamily="50" charset="-128"/>
                          <a:cs typeface="メイリオ" panose="020B0604030504040204" pitchFamily="50" charset="-128"/>
                        </a:rPr>
                        <a:t>（ 男 ・ 女 ）</a:t>
                      </a:r>
                      <a:endParaRPr lang="ja-JP" sz="105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r>
              <a:tr h="638355">
                <a:tc>
                  <a:txBody>
                    <a:bodyPr/>
                    <a:lstStyle/>
                    <a:p>
                      <a:pPr algn="ctr">
                        <a:spcAft>
                          <a:spcPts val="0"/>
                        </a:spcAft>
                      </a:pPr>
                      <a:r>
                        <a:rPr lang="ja-JP" sz="1300" kern="100">
                          <a:effectLst/>
                          <a:latin typeface="メイリオ" panose="020B0604030504040204" pitchFamily="50" charset="-128"/>
                          <a:ea typeface="メイリオ" panose="020B0604030504040204" pitchFamily="50" charset="-128"/>
                          <a:cs typeface="メイリオ" panose="020B0604030504040204" pitchFamily="50" charset="-128"/>
                        </a:rPr>
                        <a:t>所属機関名</a:t>
                      </a:r>
                      <a:endParaRPr lang="ja-JP" sz="1050" kern="10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en-US" sz="1050" kern="10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050" kern="10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r>
              <a:tr h="998621">
                <a:tc>
                  <a:txBody>
                    <a:bodyPr/>
                    <a:lstStyle/>
                    <a:p>
                      <a:pPr algn="ctr">
                        <a:spcAft>
                          <a:spcPts val="0"/>
                        </a:spcAft>
                      </a:pPr>
                      <a:r>
                        <a:rPr lang="ja-JP" sz="1300" kern="100" dirty="0">
                          <a:effectLst/>
                          <a:latin typeface="メイリオ" panose="020B0604030504040204" pitchFamily="50" charset="-128"/>
                          <a:ea typeface="メイリオ" panose="020B0604030504040204" pitchFamily="50" charset="-128"/>
                          <a:cs typeface="メイリオ" panose="020B0604030504040204" pitchFamily="50" charset="-128"/>
                        </a:rPr>
                        <a:t>職場住所</a:t>
                      </a:r>
                      <a:endParaRPr lang="ja-JP" sz="105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endParaRPr lang="en-US" alt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endParaRPr>
                    </a:p>
                    <a:p>
                      <a:pPr algn="just">
                        <a:spcAft>
                          <a:spcPts val="0"/>
                        </a:spcAft>
                      </a:pPr>
                      <a:r>
                        <a:rPr lang="ja-JP" sz="1300" kern="100" dirty="0" smtClean="0">
                          <a:effectLst/>
                          <a:latin typeface="メイリオ" panose="020B0604030504040204" pitchFamily="50" charset="-128"/>
                          <a:ea typeface="メイリオ" panose="020B0604030504040204" pitchFamily="50" charset="-128"/>
                          <a:cs typeface="メイリオ" panose="020B0604030504040204" pitchFamily="50" charset="-128"/>
                        </a:rPr>
                        <a:t>〒</a:t>
                      </a:r>
                      <a:endParaRPr lang="ja-JP" sz="1050" kern="100"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just">
                        <a:spcAft>
                          <a:spcPts val="0"/>
                        </a:spcAft>
                      </a:pPr>
                      <a:r>
                        <a:rPr lang="en-US" sz="1300" kern="100" dirty="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05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r>
              <a:tr h="413993">
                <a:tc rowSpan="3">
                  <a:txBody>
                    <a:bodyPr/>
                    <a:lstStyle/>
                    <a:p>
                      <a:pPr algn="ctr">
                        <a:spcAft>
                          <a:spcPts val="0"/>
                        </a:spcAft>
                      </a:pPr>
                      <a:r>
                        <a:rPr lang="ja-JP" sz="1300" kern="100">
                          <a:effectLst/>
                          <a:latin typeface="メイリオ" panose="020B0604030504040204" pitchFamily="50" charset="-128"/>
                          <a:ea typeface="メイリオ" panose="020B0604030504040204" pitchFamily="50" charset="-128"/>
                          <a:cs typeface="メイリオ" panose="020B0604030504040204" pitchFamily="50" charset="-128"/>
                        </a:rPr>
                        <a:t>連絡先</a:t>
                      </a:r>
                      <a:endParaRPr lang="ja-JP" sz="1050" kern="10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300" kern="100">
                          <a:effectLst/>
                          <a:latin typeface="メイリオ" panose="020B0604030504040204" pitchFamily="50" charset="-128"/>
                          <a:ea typeface="メイリオ" panose="020B0604030504040204" pitchFamily="50" charset="-128"/>
                          <a:cs typeface="メイリオ" panose="020B0604030504040204" pitchFamily="50" charset="-128"/>
                        </a:rPr>
                        <a:t>TEL</a:t>
                      </a:r>
                      <a:endParaRPr lang="ja-JP" sz="1050" kern="10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200" kern="100" dirty="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05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3993">
                <a:tc vMerge="1">
                  <a:txBody>
                    <a:bodyPr/>
                    <a:lstStyle/>
                    <a:p>
                      <a:endParaRPr kumimoji="1" lang="ja-JP" altLang="en-US"/>
                    </a:p>
                  </a:txBody>
                  <a:tcPr/>
                </a:tc>
                <a:tc>
                  <a:txBody>
                    <a:bodyPr/>
                    <a:lstStyle/>
                    <a:p>
                      <a:pPr algn="ctr">
                        <a:spcAft>
                          <a:spcPts val="0"/>
                        </a:spcAft>
                      </a:pPr>
                      <a:r>
                        <a:rPr lang="en-US" sz="1300" kern="100">
                          <a:effectLst/>
                          <a:latin typeface="メイリオ" panose="020B0604030504040204" pitchFamily="50" charset="-128"/>
                          <a:ea typeface="メイリオ" panose="020B0604030504040204" pitchFamily="50" charset="-128"/>
                          <a:cs typeface="メイリオ" panose="020B0604030504040204" pitchFamily="50" charset="-128"/>
                        </a:rPr>
                        <a:t>FAX</a:t>
                      </a:r>
                      <a:endParaRPr lang="ja-JP" sz="1050" kern="10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200" kern="10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050" kern="10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85604">
                <a:tc vMerge="1">
                  <a:txBody>
                    <a:bodyPr/>
                    <a:lstStyle/>
                    <a:p>
                      <a:endParaRPr kumimoji="1" lang="ja-JP" altLang="en-US"/>
                    </a:p>
                  </a:txBody>
                  <a:tcPr/>
                </a:tc>
                <a:tc>
                  <a:txBody>
                    <a:bodyPr/>
                    <a:lstStyle/>
                    <a:p>
                      <a:pPr algn="ctr">
                        <a:spcAft>
                          <a:spcPts val="0"/>
                        </a:spcAft>
                      </a:pPr>
                      <a:r>
                        <a:rPr lang="en-US" sz="1300" b="1" kern="100" dirty="0">
                          <a:effectLst/>
                          <a:latin typeface="メイリオ" panose="020B0604030504040204" pitchFamily="50" charset="-128"/>
                          <a:ea typeface="メイリオ" panose="020B0604030504040204" pitchFamily="50" charset="-128"/>
                          <a:cs typeface="メイリオ" panose="020B0604030504040204" pitchFamily="50" charset="-128"/>
                        </a:rPr>
                        <a:t>Email</a:t>
                      </a:r>
                      <a:endParaRPr lang="ja-JP" sz="1050" b="1"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200" kern="100" dirty="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050" kern="100"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just">
                        <a:spcAft>
                          <a:spcPts val="0"/>
                        </a:spcAft>
                      </a:pPr>
                      <a:r>
                        <a:rPr lang="en-US" sz="1200" kern="100" dirty="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050" kern="100"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just">
                        <a:spcAft>
                          <a:spcPts val="0"/>
                        </a:spcAft>
                      </a:pPr>
                      <a:r>
                        <a:rPr lang="en-US" sz="1200" kern="100" dirty="0">
                          <a:effectLst/>
                          <a:latin typeface="メイリオ" panose="020B0604030504040204" pitchFamily="50" charset="-128"/>
                          <a:ea typeface="メイリオ" panose="020B0604030504040204" pitchFamily="50" charset="-128"/>
                          <a:cs typeface="メイリオ" panose="020B0604030504040204" pitchFamily="50" charset="-128"/>
                        </a:rPr>
                        <a:t> </a:t>
                      </a:r>
                      <a:endParaRPr lang="ja-JP" sz="1050" kern="100"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just">
                        <a:spcAft>
                          <a:spcPts val="0"/>
                        </a:spcAft>
                      </a:pPr>
                      <a:r>
                        <a:rPr lang="ja-JP" sz="1100" u="sng" kern="100" dirty="0">
                          <a:effectLst/>
                          <a:latin typeface="メイリオ" panose="020B0604030504040204" pitchFamily="50" charset="-128"/>
                          <a:ea typeface="メイリオ" panose="020B0604030504040204" pitchFamily="50" charset="-128"/>
                          <a:cs typeface="メイリオ" panose="020B0604030504040204" pitchFamily="50" charset="-128"/>
                        </a:rPr>
                        <a:t>※メールで結果を通知しますので，わかりやすい丁寧な字で、</a:t>
                      </a:r>
                      <a:endParaRPr lang="ja-JP" sz="1050" kern="100" dirty="0">
                        <a:effectLst/>
                        <a:latin typeface="メイリオ" panose="020B0604030504040204" pitchFamily="50" charset="-128"/>
                        <a:ea typeface="メイリオ" panose="020B0604030504040204" pitchFamily="50" charset="-128"/>
                        <a:cs typeface="メイリオ" panose="020B0604030504040204" pitchFamily="50" charset="-128"/>
                      </a:endParaRPr>
                    </a:p>
                    <a:p>
                      <a:pPr algn="just">
                        <a:spcAft>
                          <a:spcPts val="0"/>
                        </a:spcAft>
                      </a:pPr>
                      <a:r>
                        <a:rPr lang="ja-JP" sz="1100" u="sng" kern="100" dirty="0">
                          <a:effectLst/>
                          <a:latin typeface="メイリオ" panose="020B0604030504040204" pitchFamily="50" charset="-128"/>
                          <a:ea typeface="メイリオ" panose="020B0604030504040204" pitchFamily="50" charset="-128"/>
                          <a:cs typeface="メイリオ" panose="020B0604030504040204" pitchFamily="50" charset="-128"/>
                        </a:rPr>
                        <a:t>ご記入ください。</a:t>
                      </a:r>
                      <a:endParaRPr lang="ja-JP" sz="1050" kern="100" dirty="0">
                        <a:effectLst/>
                        <a:latin typeface="メイリオ" panose="020B0604030504040204" pitchFamily="50" charset="-128"/>
                        <a:ea typeface="メイリオ" panose="020B0604030504040204" pitchFamily="50" charset="-128"/>
                        <a:cs typeface="メイリオ" panose="020B0604030504040204" pitchFamily="50" charset="-128"/>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正方形/長方形 3"/>
          <p:cNvSpPr/>
          <p:nvPr/>
        </p:nvSpPr>
        <p:spPr>
          <a:xfrm>
            <a:off x="262700" y="61172"/>
            <a:ext cx="6327230" cy="9996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90091" tIns="45046" rIns="90091" bIns="45046" rtlCol="0" anchor="ctr"/>
          <a:lstStyle/>
          <a:p>
            <a:r>
              <a:rPr lang="ja-JP" altLang="en-US" sz="1576" dirty="0" smtClean="0">
                <a:latin typeface="メイリオ" panose="020B0604030504040204" pitchFamily="50" charset="-128"/>
                <a:ea typeface="メイリオ" panose="020B0604030504040204" pitchFamily="50" charset="-128"/>
                <a:cs typeface="メイリオ" panose="020B0604030504040204" pitchFamily="50" charset="-128"/>
              </a:rPr>
              <a:t>　発達障害支援実践報告会　申込書</a:t>
            </a:r>
            <a:endParaRPr lang="en-US" altLang="ja-JP" sz="1576"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76"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576" dirty="0" smtClean="0">
                <a:latin typeface="メイリオ" panose="020B0604030504040204" pitchFamily="50" charset="-128"/>
                <a:ea typeface="メイリオ" panose="020B0604030504040204" pitchFamily="50" charset="-128"/>
                <a:cs typeface="メイリオ" panose="020B0604030504040204" pitchFamily="50" charset="-128"/>
              </a:rPr>
              <a:t>FAX </a:t>
            </a:r>
            <a:r>
              <a:rPr lang="ja-JP" altLang="en-US" sz="1576" dirty="0" smtClean="0">
                <a:latin typeface="メイリオ" panose="020B0604030504040204" pitchFamily="50" charset="-128"/>
                <a:ea typeface="メイリオ" panose="020B0604030504040204" pitchFamily="50" charset="-128"/>
                <a:cs typeface="メイリオ" panose="020B0604030504040204" pitchFamily="50" charset="-128"/>
              </a:rPr>
              <a:t>　　０８２－４２７－６２８０</a:t>
            </a:r>
            <a:endParaRPr lang="en-US" altLang="ja-JP" sz="1576"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76"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576" dirty="0" smtClean="0">
                <a:latin typeface="メイリオ" panose="020B0604030504040204" pitchFamily="50" charset="-128"/>
                <a:ea typeface="メイリオ" panose="020B0604030504040204" pitchFamily="50" charset="-128"/>
                <a:cs typeface="メイリオ" panose="020B0604030504040204" pitchFamily="50" charset="-128"/>
              </a:rPr>
              <a:t>E-mail</a:t>
            </a:r>
            <a:r>
              <a:rPr lang="ja-JP" altLang="en-US" sz="1576"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576" dirty="0" smtClean="0">
                <a:latin typeface="メイリオ" panose="020B0604030504040204" pitchFamily="50" charset="-128"/>
                <a:ea typeface="メイリオ" panose="020B0604030504040204" pitchFamily="50" charset="-128"/>
                <a:cs typeface="メイリオ" panose="020B0604030504040204" pitchFamily="50" charset="-128"/>
              </a:rPr>
              <a:t>hiroshima-scdd@forest.ocn.ne.jp</a:t>
            </a:r>
            <a:endParaRPr lang="ja-JP" altLang="en-US" sz="1576"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234627" y="5889261"/>
            <a:ext cx="6411452" cy="461665"/>
          </a:xfrm>
          <a:prstGeom prst="rect">
            <a:avLst/>
          </a:prstGeom>
          <a:noFill/>
        </p:spPr>
        <p:txBody>
          <a:bodyPr wrap="square" rtlCol="0">
            <a:spAutoFit/>
          </a:bodyPr>
          <a:lstStyle/>
          <a:p>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個人</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情報は、今回</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研修</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関する連絡のみに使用いたします。</a:t>
            </a:r>
          </a:p>
          <a:p>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複数名お申込みの場合は、別紙にて氏名等をご記入願います</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a:p>
        </p:txBody>
      </p:sp>
      <p:sp>
        <p:nvSpPr>
          <p:cNvPr id="9" name="テキスト ボックス 8"/>
          <p:cNvSpPr txBox="1"/>
          <p:nvPr/>
        </p:nvSpPr>
        <p:spPr>
          <a:xfrm>
            <a:off x="645115" y="8682335"/>
            <a:ext cx="6595300" cy="461665"/>
          </a:xfrm>
          <a:prstGeom prst="rect">
            <a:avLst/>
          </a:prstGeom>
          <a:noFill/>
        </p:spPr>
        <p:txBody>
          <a:bodyPr wrap="square" rtlCol="0">
            <a:spAutoFit/>
          </a:bodyPr>
          <a:lstStyle/>
          <a:p>
            <a:r>
              <a:rPr lang="ja-JP" altLang="en-US" sz="1200" dirty="0"/>
              <a:t>問い合わせ先　</a:t>
            </a:r>
            <a:r>
              <a:rPr lang="ja-JP" altLang="en-US" sz="1200" dirty="0" smtClean="0"/>
              <a:t>　　　広島県発達障害者支援センター</a:t>
            </a:r>
            <a:r>
              <a:rPr lang="ja-JP" altLang="en-US" sz="1200" dirty="0"/>
              <a:t>　担当</a:t>
            </a:r>
            <a:r>
              <a:rPr lang="ja-JP" altLang="en-US" sz="1200" dirty="0" smtClean="0"/>
              <a:t>：</a:t>
            </a:r>
            <a:r>
              <a:rPr lang="ja-JP" altLang="en-US" sz="1200" dirty="0"/>
              <a:t>山田</a:t>
            </a:r>
            <a:endParaRPr lang="en-US" altLang="ja-JP" sz="1200" dirty="0"/>
          </a:p>
          <a:p>
            <a:r>
              <a:rPr lang="ja-JP" altLang="en-US" sz="1200" dirty="0"/>
              <a:t>　　　　　　　　　　</a:t>
            </a:r>
            <a:r>
              <a:rPr lang="ja-JP" altLang="en-US" sz="1200" dirty="0" smtClean="0"/>
              <a:t>　　　</a:t>
            </a:r>
            <a:r>
              <a:rPr lang="en-US" altLang="ja-JP" sz="1200" dirty="0" smtClean="0"/>
              <a:t>TEL</a:t>
            </a:r>
            <a:r>
              <a:rPr lang="ja-JP" altLang="en-US" sz="1200" dirty="0"/>
              <a:t>：</a:t>
            </a:r>
            <a:r>
              <a:rPr lang="ja-JP" altLang="en-US" sz="1200" dirty="0" smtClean="0"/>
              <a:t>０８２－４９０－３４５５</a:t>
            </a:r>
            <a:r>
              <a:rPr lang="ja-JP" altLang="en-US" sz="1200" dirty="0"/>
              <a:t>　　</a:t>
            </a:r>
            <a:r>
              <a:rPr lang="en-US" altLang="ja-JP" sz="1200" dirty="0"/>
              <a:t>FAX</a:t>
            </a:r>
            <a:r>
              <a:rPr lang="ja-JP" altLang="en-US" sz="1200" dirty="0"/>
              <a:t>：</a:t>
            </a:r>
            <a:r>
              <a:rPr lang="ja-JP" altLang="en-US" sz="1200" dirty="0" smtClean="0"/>
              <a:t>０８２－４２７－６２８０</a:t>
            </a:r>
            <a:endParaRPr lang="ja-JP" altLang="en-US" sz="1200" dirty="0"/>
          </a:p>
        </p:txBody>
      </p:sp>
      <p:sp>
        <p:nvSpPr>
          <p:cNvPr id="19" name="Rectangle 2"/>
          <p:cNvSpPr>
            <a:spLocks noChangeArrowheads="1"/>
          </p:cNvSpPr>
          <p:nvPr/>
        </p:nvSpPr>
        <p:spPr bwMode="auto">
          <a:xfrm>
            <a:off x="234627" y="1107233"/>
            <a:ext cx="6719532"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206500" algn="l"/>
                <a:tab pos="1652588" algn="l"/>
                <a:tab pos="1741488" algn="l"/>
              </a:tabLst>
              <a:defRPr>
                <a:solidFill>
                  <a:schemeClr val="tx1"/>
                </a:solidFill>
                <a:latin typeface="Arial" panose="020B0604020202020204" pitchFamily="34" charset="0"/>
              </a:defRPr>
            </a:lvl1pPr>
            <a:lvl2pPr eaLnBrk="0" fontAlgn="base" hangingPunct="0">
              <a:spcBef>
                <a:spcPct val="0"/>
              </a:spcBef>
              <a:spcAft>
                <a:spcPct val="0"/>
              </a:spcAft>
              <a:tabLst>
                <a:tab pos="1206500" algn="l"/>
                <a:tab pos="1652588" algn="l"/>
                <a:tab pos="1741488" algn="l"/>
              </a:tabLst>
              <a:defRPr>
                <a:solidFill>
                  <a:schemeClr val="tx1"/>
                </a:solidFill>
                <a:latin typeface="Arial" panose="020B0604020202020204" pitchFamily="34" charset="0"/>
              </a:defRPr>
            </a:lvl2pPr>
            <a:lvl3pPr eaLnBrk="0" fontAlgn="base" hangingPunct="0">
              <a:spcBef>
                <a:spcPct val="0"/>
              </a:spcBef>
              <a:spcAft>
                <a:spcPct val="0"/>
              </a:spcAft>
              <a:tabLst>
                <a:tab pos="1206500" algn="l"/>
                <a:tab pos="1652588" algn="l"/>
                <a:tab pos="1741488" algn="l"/>
              </a:tabLst>
              <a:defRPr>
                <a:solidFill>
                  <a:schemeClr val="tx1"/>
                </a:solidFill>
                <a:latin typeface="Arial" panose="020B0604020202020204" pitchFamily="34" charset="0"/>
              </a:defRPr>
            </a:lvl3pPr>
            <a:lvl4pPr eaLnBrk="0" fontAlgn="base" hangingPunct="0">
              <a:spcBef>
                <a:spcPct val="0"/>
              </a:spcBef>
              <a:spcAft>
                <a:spcPct val="0"/>
              </a:spcAft>
              <a:tabLst>
                <a:tab pos="1206500" algn="l"/>
                <a:tab pos="1652588" algn="l"/>
                <a:tab pos="1741488" algn="l"/>
              </a:tabLst>
              <a:defRPr>
                <a:solidFill>
                  <a:schemeClr val="tx1"/>
                </a:solidFill>
                <a:latin typeface="Arial" panose="020B0604020202020204" pitchFamily="34" charset="0"/>
              </a:defRPr>
            </a:lvl4pPr>
            <a:lvl5pPr eaLnBrk="0" fontAlgn="base" hangingPunct="0">
              <a:spcBef>
                <a:spcPct val="0"/>
              </a:spcBef>
              <a:spcAft>
                <a:spcPct val="0"/>
              </a:spcAft>
              <a:tabLst>
                <a:tab pos="1206500" algn="l"/>
                <a:tab pos="1652588" algn="l"/>
                <a:tab pos="1741488" algn="l"/>
              </a:tabLst>
              <a:defRPr>
                <a:solidFill>
                  <a:schemeClr val="tx1"/>
                </a:solidFill>
                <a:latin typeface="Arial" panose="020B0604020202020204" pitchFamily="34" charset="0"/>
              </a:defRPr>
            </a:lvl5pPr>
            <a:lvl6pPr eaLnBrk="0" fontAlgn="base" hangingPunct="0">
              <a:spcBef>
                <a:spcPct val="0"/>
              </a:spcBef>
              <a:spcAft>
                <a:spcPct val="0"/>
              </a:spcAft>
              <a:tabLst>
                <a:tab pos="1206500" algn="l"/>
                <a:tab pos="1652588" algn="l"/>
                <a:tab pos="1741488" algn="l"/>
              </a:tabLst>
              <a:defRPr>
                <a:solidFill>
                  <a:schemeClr val="tx1"/>
                </a:solidFill>
                <a:latin typeface="Arial" panose="020B0604020202020204" pitchFamily="34" charset="0"/>
              </a:defRPr>
            </a:lvl6pPr>
            <a:lvl7pPr eaLnBrk="0" fontAlgn="base" hangingPunct="0">
              <a:spcBef>
                <a:spcPct val="0"/>
              </a:spcBef>
              <a:spcAft>
                <a:spcPct val="0"/>
              </a:spcAft>
              <a:tabLst>
                <a:tab pos="1206500" algn="l"/>
                <a:tab pos="1652588" algn="l"/>
                <a:tab pos="1741488" algn="l"/>
              </a:tabLst>
              <a:defRPr>
                <a:solidFill>
                  <a:schemeClr val="tx1"/>
                </a:solidFill>
                <a:latin typeface="Arial" panose="020B0604020202020204" pitchFamily="34" charset="0"/>
              </a:defRPr>
            </a:lvl7pPr>
            <a:lvl8pPr eaLnBrk="0" fontAlgn="base" hangingPunct="0">
              <a:spcBef>
                <a:spcPct val="0"/>
              </a:spcBef>
              <a:spcAft>
                <a:spcPct val="0"/>
              </a:spcAft>
              <a:tabLst>
                <a:tab pos="1206500" algn="l"/>
                <a:tab pos="1652588" algn="l"/>
                <a:tab pos="1741488" algn="l"/>
              </a:tabLst>
              <a:defRPr>
                <a:solidFill>
                  <a:schemeClr val="tx1"/>
                </a:solidFill>
                <a:latin typeface="Arial" panose="020B0604020202020204" pitchFamily="34" charset="0"/>
              </a:defRPr>
            </a:lvl8pPr>
            <a:lvl9pPr eaLnBrk="0" fontAlgn="base" hangingPunct="0">
              <a:spcBef>
                <a:spcPct val="0"/>
              </a:spcBef>
              <a:spcAft>
                <a:spcPct val="0"/>
              </a:spcAft>
              <a:tabLst>
                <a:tab pos="1206500" algn="l"/>
                <a:tab pos="1652588" algn="l"/>
                <a:tab pos="1741488"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1206500" algn="l"/>
                <a:tab pos="1652588" algn="l"/>
                <a:tab pos="1741488" algn="l"/>
              </a:tabLst>
            </a:pPr>
            <a:r>
              <a:rPr kumimoji="0" lang="ja-JP" altLang="ja-JP" sz="14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下記の欄に必要事項をご記入の上、</a:t>
            </a:r>
            <a:r>
              <a:rPr kumimoji="0" lang="en-US" altLang="ja-JP" sz="1400" b="0" i="0" u="sng"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FAX</a:t>
            </a:r>
            <a:r>
              <a:rPr kumimoji="0" lang="ja-JP" altLang="en-US" sz="1400" b="0" i="0" u="sng"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又は電子メールにてお申込み</a:t>
            </a:r>
            <a:r>
              <a:rPr kumimoji="0" lang="ja-JP" altLang="en-US" sz="14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ください。</a:t>
            </a:r>
            <a:endParaRPr kumimoji="0" lang="ja-JP" altLang="en-US" sz="7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Char char="•"/>
              <a:tabLst>
                <a:tab pos="1206500" algn="l"/>
                <a:tab pos="1652588" algn="l"/>
                <a:tab pos="1741488" algn="l"/>
              </a:tabLst>
            </a:pPr>
            <a:r>
              <a:rPr kumimoji="0" lang="ja-JP" altLang="en-US" sz="14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お申込みいただいた後、</a:t>
            </a:r>
            <a:r>
              <a:rPr kumimoji="0" lang="ja-JP" altLang="en-US" sz="1400" b="1" i="0" u="sng"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メール</a:t>
            </a:r>
            <a:r>
              <a:rPr kumimoji="0" lang="ja-JP" altLang="en-US" sz="1400" b="0" i="0" u="sng"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にて参加可否のお知らせ</a:t>
            </a:r>
            <a:r>
              <a:rPr kumimoji="0" lang="ja-JP" altLang="en-US" sz="14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をします。</a:t>
            </a:r>
            <a:endParaRPr kumimoji="0" lang="ja-JP" altLang="en-US" sz="7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tab pos="1206500" algn="l"/>
                <a:tab pos="1652588" algn="l"/>
                <a:tab pos="1741488" algn="l"/>
              </a:tabLst>
            </a:pPr>
            <a:endParaRPr kumimoji="0" lang="ja-JP" altLang="en-US" sz="20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テキスト ボックス 19"/>
          <p:cNvSpPr txBox="1"/>
          <p:nvPr/>
        </p:nvSpPr>
        <p:spPr>
          <a:xfrm>
            <a:off x="531040" y="1816099"/>
            <a:ext cx="764830" cy="212223"/>
          </a:xfrm>
          <a:prstGeom prst="rect">
            <a:avLst/>
          </a:prstGeom>
          <a:noFill/>
        </p:spPr>
        <p:txBody>
          <a:bodyPr wrap="square" lIns="90091" tIns="45046" rIns="90091" bIns="45046" rtlCol="0">
            <a:spAutoFit/>
          </a:bodyPr>
          <a:lstStyle/>
          <a:p>
            <a:r>
              <a:rPr lang="ja-JP" altLang="en-US" sz="788" dirty="0"/>
              <a:t>ふりがな</a:t>
            </a:r>
          </a:p>
        </p:txBody>
      </p:sp>
      <p:sp>
        <p:nvSpPr>
          <p:cNvPr id="21" name="円/楕円 20"/>
          <p:cNvSpPr/>
          <p:nvPr/>
        </p:nvSpPr>
        <p:spPr>
          <a:xfrm>
            <a:off x="4499811" y="138283"/>
            <a:ext cx="1949115" cy="669662"/>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〆</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切</a:t>
            </a:r>
            <a:endParaRPr kumimoji="1"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en-US" altLang="ja-JP" sz="1600" u="sng"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u="sng"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600" u="sng"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600" u="sng"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日</a:t>
            </a:r>
            <a:r>
              <a:rPr lang="en-US" altLang="ja-JP" sz="1600" u="sng"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u="sng" dirty="0" smtClean="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水</a:t>
            </a:r>
            <a:r>
              <a:rPr lang="en-US" altLang="ja-JP" sz="1600" u="sng"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600" u="sng"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 name="図 2"/>
          <p:cNvPicPr>
            <a:picLocks noChangeAspect="1"/>
          </p:cNvPicPr>
          <p:nvPr/>
        </p:nvPicPr>
        <p:blipFill>
          <a:blip r:embed="rId2"/>
          <a:stretch>
            <a:fillRect/>
          </a:stretch>
        </p:blipFill>
        <p:spPr>
          <a:xfrm>
            <a:off x="416740" y="6346187"/>
            <a:ext cx="3015338" cy="2271913"/>
          </a:xfrm>
          <a:prstGeom prst="rect">
            <a:avLst/>
          </a:prstGeom>
        </p:spPr>
      </p:pic>
      <p:sp>
        <p:nvSpPr>
          <p:cNvPr id="5" name="テキスト ボックス 4"/>
          <p:cNvSpPr txBox="1"/>
          <p:nvPr/>
        </p:nvSpPr>
        <p:spPr>
          <a:xfrm>
            <a:off x="3454389" y="6608689"/>
            <a:ext cx="3263607" cy="1600438"/>
          </a:xfrm>
          <a:prstGeom prst="rect">
            <a:avLst/>
          </a:prstGeom>
          <a:noFill/>
        </p:spPr>
        <p:txBody>
          <a:bodyPr wrap="square" rtlCol="0">
            <a:spAutoFit/>
          </a:bodyPr>
          <a:lstStyle/>
          <a:p>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交通</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ＪＲ</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山陽本線 西条駅下車、</a:t>
            </a: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徒歩</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分（広島駅より約</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40</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分）</a:t>
            </a:r>
          </a:p>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●新幹線 </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東広島駅下⾞</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タクシー</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約</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15</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分 </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高速</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道路 西条</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IC</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より</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smtClean="0">
                <a:latin typeface="メイリオ" panose="020B0604030504040204" pitchFamily="50" charset="-128"/>
                <a:ea typeface="メイリオ" panose="020B0604030504040204" pitchFamily="50" charset="-128"/>
                <a:cs typeface="メイリオ" panose="020B0604030504040204" pitchFamily="50" charset="-128"/>
              </a:rPr>
              <a:t>東広島</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市街方面へ約</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分 </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5302709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455</TotalTime>
  <Words>305</Words>
  <Application>Microsoft Office PowerPoint</Application>
  <PresentationFormat>画面に合わせる (4:3)</PresentationFormat>
  <Paragraphs>67</Paragraphs>
  <Slides>2</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HGS創英角ｺﾞｼｯｸUB</vt:lpstr>
      <vt:lpstr>ＭＳ Ｐゴシック</vt:lpstr>
      <vt:lpstr>ＭＳ 明朝</vt:lpstr>
      <vt:lpstr>メイリオ</vt:lpstr>
      <vt:lpstr>Arial</vt:lpstr>
      <vt:lpstr>Calibri</vt:lpstr>
      <vt:lpstr>Calibri Light</vt:lpstr>
      <vt:lpstr>Times New Roman</vt:lpstr>
      <vt:lpstr>Office テーマ</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TUTUJI11</dc:creator>
  <cp:lastModifiedBy>TUTUJI11</cp:lastModifiedBy>
  <cp:revision>40</cp:revision>
  <cp:lastPrinted>2017-11-30T00:46:27Z</cp:lastPrinted>
  <dcterms:created xsi:type="dcterms:W3CDTF">2017-04-20T09:09:06Z</dcterms:created>
  <dcterms:modified xsi:type="dcterms:W3CDTF">2017-11-30T00:47:20Z</dcterms:modified>
</cp:coreProperties>
</file>