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12192000" cy="16256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124" d="100"/>
          <a:sy n="124" d="100"/>
        </p:scale>
        <p:origin x="174" y="-9288"/>
      </p:cViewPr>
      <p:guideLst>
        <p:guide orient="horz" pos="512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2024218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3060996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3107880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845101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396558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3935411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767644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209549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88522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1431308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smtClean="0"/>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A1023DF-8CDE-44E0-BF27-E7CE8DB5B3DD}" type="datetimeFigureOut">
              <a:rPr kumimoji="1" lang="ja-JP" altLang="en-US" smtClean="0"/>
              <a:t>2018/8/6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3730143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9A1023DF-8CDE-44E0-BF27-E7CE8DB5B3DD}" type="datetimeFigureOut">
              <a:rPr kumimoji="1" lang="ja-JP" altLang="en-US" smtClean="0"/>
              <a:t>2018/8/6</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C6A024F6-C638-45DA-B057-D14086765DE6}" type="slidenum">
              <a:rPr kumimoji="1" lang="ja-JP" altLang="en-US" smtClean="0"/>
              <a:t>‹#›</a:t>
            </a:fld>
            <a:endParaRPr kumimoji="1" lang="ja-JP" altLang="en-US"/>
          </a:p>
        </p:txBody>
      </p:sp>
    </p:spTree>
    <p:extLst>
      <p:ext uri="{BB962C8B-B14F-4D97-AF65-F5344CB8AC3E}">
        <p14:creationId xmlns:p14="http://schemas.microsoft.com/office/powerpoint/2010/main" val="22537583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760476"/>
            <a:ext cx="12192000" cy="1597713"/>
          </a:xfrm>
        </p:spPr>
        <p:txBody>
          <a:bodyPr>
            <a:noAutofit/>
          </a:bodyPr>
          <a:lstStyle/>
          <a:p>
            <a:r>
              <a:rPr kumimoji="1" lang="en-US" altLang="ja-JP" sz="6000" b="1" dirty="0" smtClean="0">
                <a:latin typeface="Meiryo UI" panose="020B0604030504040204" pitchFamily="50" charset="-128"/>
                <a:ea typeface="Meiryo UI" panose="020B0604030504040204" pitchFamily="50" charset="-128"/>
              </a:rPr>
              <a:t>Vineland-Ⅱ</a:t>
            </a:r>
            <a:r>
              <a:rPr kumimoji="1" lang="ja-JP" altLang="en-US" sz="6000" b="1" dirty="0" smtClean="0">
                <a:latin typeface="Meiryo UI" panose="020B0604030504040204" pitchFamily="50" charset="-128"/>
                <a:ea typeface="Meiryo UI" panose="020B0604030504040204" pitchFamily="50" charset="-128"/>
              </a:rPr>
              <a:t>適応行動尺度</a:t>
            </a:r>
            <a:r>
              <a:rPr lang="ja-JP" altLang="en-US" sz="6000" b="1" dirty="0" smtClean="0">
                <a:latin typeface="Meiryo UI" panose="020B0604030504040204" pitchFamily="50" charset="-128"/>
                <a:ea typeface="Meiryo UI" panose="020B0604030504040204" pitchFamily="50" charset="-128"/>
              </a:rPr>
              <a:t>研修会</a:t>
            </a:r>
            <a:r>
              <a:rPr lang="en-US" altLang="ja-JP" sz="6000" b="1" dirty="0" smtClean="0">
                <a:latin typeface="Meiryo UI" panose="020B0604030504040204" pitchFamily="50" charset="-128"/>
                <a:ea typeface="Meiryo UI" panose="020B0604030504040204" pitchFamily="50" charset="-128"/>
              </a:rPr>
              <a:t/>
            </a:r>
            <a:br>
              <a:rPr lang="en-US" altLang="ja-JP" sz="6000" b="1" dirty="0" smtClean="0">
                <a:latin typeface="Meiryo UI" panose="020B0604030504040204" pitchFamily="50" charset="-128"/>
                <a:ea typeface="Meiryo UI" panose="020B0604030504040204" pitchFamily="50" charset="-128"/>
              </a:rPr>
            </a:br>
            <a:r>
              <a:rPr lang="ja-JP" altLang="en-US" sz="4000" b="1" dirty="0" smtClean="0">
                <a:latin typeface="Meiryo UI" panose="020B0604030504040204" pitchFamily="50" charset="-128"/>
                <a:ea typeface="Meiryo UI" panose="020B0604030504040204" pitchFamily="50" charset="-128"/>
              </a:rPr>
              <a:t>～評価の実習と解説～</a:t>
            </a:r>
            <a:endParaRPr kumimoji="1" lang="ja-JP" altLang="en-US" sz="4000" b="1"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3351499" y="256032"/>
            <a:ext cx="5489002" cy="369332"/>
          </a:xfrm>
          <a:prstGeom prst="rect">
            <a:avLst/>
          </a:prstGeom>
          <a:noFill/>
        </p:spPr>
        <p:txBody>
          <a:bodyPr wrap="none" rtlCol="0">
            <a:spAutoFit/>
          </a:bodyPr>
          <a:lstStyle/>
          <a:p>
            <a:pPr algn="ctr"/>
            <a:r>
              <a:rPr kumimoji="1" lang="ja-JP" altLang="en-US" dirty="0" smtClean="0">
                <a:latin typeface="Meiryo UI" panose="020B0604030504040204" pitchFamily="50" charset="-128"/>
                <a:ea typeface="Meiryo UI" panose="020B0604030504040204" pitchFamily="50" charset="-128"/>
              </a:rPr>
              <a:t>平成</a:t>
            </a:r>
            <a:r>
              <a:rPr lang="en-US" altLang="ja-JP" dirty="0">
                <a:latin typeface="Meiryo UI" panose="020B0604030504040204" pitchFamily="50" charset="-128"/>
                <a:ea typeface="Meiryo UI" panose="020B0604030504040204" pitchFamily="50" charset="-128"/>
              </a:rPr>
              <a:t>30</a:t>
            </a:r>
            <a:r>
              <a:rPr kumimoji="1" lang="ja-JP" altLang="en-US" dirty="0" smtClean="0">
                <a:latin typeface="Meiryo UI" panose="020B0604030504040204" pitchFamily="50" charset="-128"/>
                <a:ea typeface="Meiryo UI" panose="020B0604030504040204" pitchFamily="50" charset="-128"/>
              </a:rPr>
              <a:t>年度　広島県発達障害者支援</a:t>
            </a:r>
            <a:r>
              <a:rPr kumimoji="1" lang="ja-JP" altLang="en-US" dirty="0" smtClean="0">
                <a:latin typeface="Meiryo UI" panose="020B0604030504040204" pitchFamily="50" charset="-128"/>
                <a:ea typeface="Meiryo UI" panose="020B0604030504040204" pitchFamily="50" charset="-128"/>
              </a:rPr>
              <a:t>センター研修事業</a:t>
            </a:r>
            <a:endParaRPr kumimoji="1" lang="ja-JP" altLang="en-US"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076324" y="8551036"/>
            <a:ext cx="10039350" cy="6124754"/>
          </a:xfrm>
          <a:prstGeom prst="rect">
            <a:avLst/>
          </a:prstGeom>
          <a:noFill/>
        </p:spPr>
        <p:txBody>
          <a:bodyPr wrap="square" rtlCol="0">
            <a:spAutoFit/>
          </a:bodyPr>
          <a:lstStyle/>
          <a:p>
            <a:r>
              <a:rPr kumimoji="1" lang="ja-JP" altLang="en-US" sz="2400" dirty="0" smtClean="0">
                <a:latin typeface="Meiryo UI" panose="020B0604030504040204" pitchFamily="50" charset="-128"/>
                <a:ea typeface="Meiryo UI" panose="020B0604030504040204" pitchFamily="50" charset="-128"/>
              </a:rPr>
              <a:t>講　　師：　</a:t>
            </a:r>
            <a:r>
              <a:rPr kumimoji="1" lang="ja-JP" altLang="en-US" sz="4400" b="1" dirty="0" smtClean="0">
                <a:latin typeface="Meiryo UI" panose="020B0604030504040204" pitchFamily="50" charset="-128"/>
                <a:ea typeface="Meiryo UI" panose="020B0604030504040204" pitchFamily="50" charset="-128"/>
              </a:rPr>
              <a:t>黒田　美保</a:t>
            </a:r>
            <a:r>
              <a:rPr kumimoji="1" lang="ja-JP" altLang="en-US" sz="2400" dirty="0" smtClean="0">
                <a:latin typeface="Meiryo UI" panose="020B0604030504040204" pitchFamily="50" charset="-128"/>
                <a:ea typeface="Meiryo UI" panose="020B0604030504040204" pitchFamily="50" charset="-128"/>
              </a:rPr>
              <a:t>　氏</a:t>
            </a:r>
            <a:endParaRPr kumimoji="1" lang="en-US" altLang="ja-JP" sz="2400" dirty="0" smtClean="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　　　　　　　　名古屋学芸大学教授・東京大学大学院客員教授</a:t>
            </a:r>
            <a:endParaRPr lang="en-US" altLang="ja-JP" sz="2400" dirty="0" smtClean="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rPr>
              <a:t>　　　　　　　臨床心理士・臨床発達心理士</a:t>
            </a:r>
            <a:endParaRPr lang="en-US" altLang="ja-JP" sz="2400" dirty="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kumimoji="1" lang="ja-JP" altLang="en-US" sz="2400" dirty="0" smtClean="0">
                <a:latin typeface="Meiryo UI" panose="020B0604030504040204" pitchFamily="50" charset="-128"/>
                <a:ea typeface="Meiryo UI" panose="020B0604030504040204" pitchFamily="50" charset="-128"/>
              </a:rPr>
              <a:t>日　　時：　</a:t>
            </a:r>
            <a:r>
              <a:rPr kumimoji="1" lang="ja-JP" altLang="en-US" sz="2400" b="1" dirty="0" smtClean="0">
                <a:latin typeface="Meiryo UI" panose="020B0604030504040204" pitchFamily="50" charset="-128"/>
                <a:ea typeface="Meiryo UI" panose="020B0604030504040204" pitchFamily="50" charset="-128"/>
              </a:rPr>
              <a:t>平成</a:t>
            </a:r>
            <a:r>
              <a:rPr kumimoji="1" lang="en-US" altLang="ja-JP" sz="2400" b="1" dirty="0" smtClean="0">
                <a:latin typeface="Meiryo UI" panose="020B0604030504040204" pitchFamily="50" charset="-128"/>
                <a:ea typeface="Meiryo UI" panose="020B0604030504040204" pitchFamily="50" charset="-128"/>
              </a:rPr>
              <a:t>30</a:t>
            </a:r>
            <a:r>
              <a:rPr kumimoji="1" lang="ja-JP" altLang="en-US" sz="2400" b="1" dirty="0" smtClean="0">
                <a:latin typeface="Meiryo UI" panose="020B0604030504040204" pitchFamily="50" charset="-128"/>
                <a:ea typeface="Meiryo UI" panose="020B0604030504040204" pitchFamily="50" charset="-128"/>
              </a:rPr>
              <a:t>年</a:t>
            </a:r>
            <a:r>
              <a:rPr lang="en-US" altLang="ja-JP" sz="2400" b="1" dirty="0">
                <a:latin typeface="Meiryo UI" panose="020B0604030504040204" pitchFamily="50" charset="-128"/>
                <a:ea typeface="Meiryo UI" panose="020B0604030504040204" pitchFamily="50" charset="-128"/>
              </a:rPr>
              <a:t>9</a:t>
            </a:r>
            <a:r>
              <a:rPr kumimoji="1" lang="ja-JP" altLang="en-US" sz="2400" b="1" dirty="0" smtClean="0">
                <a:latin typeface="Meiryo UI" panose="020B0604030504040204" pitchFamily="50" charset="-128"/>
                <a:ea typeface="Meiryo UI" panose="020B0604030504040204" pitchFamily="50" charset="-128"/>
              </a:rPr>
              <a:t>月</a:t>
            </a:r>
            <a:r>
              <a:rPr lang="en-US" altLang="ja-JP" sz="2400" b="1" dirty="0">
                <a:latin typeface="Meiryo UI" panose="020B0604030504040204" pitchFamily="50" charset="-128"/>
                <a:ea typeface="Meiryo UI" panose="020B0604030504040204" pitchFamily="50" charset="-128"/>
              </a:rPr>
              <a:t>14</a:t>
            </a:r>
            <a:r>
              <a:rPr kumimoji="1" lang="ja-JP" altLang="en-US" sz="2400" b="1" dirty="0" smtClean="0">
                <a:latin typeface="Meiryo UI" panose="020B0604030504040204" pitchFamily="50" charset="-128"/>
                <a:ea typeface="Meiryo UI" panose="020B0604030504040204" pitchFamily="50" charset="-128"/>
              </a:rPr>
              <a:t>日</a:t>
            </a:r>
            <a:r>
              <a:rPr kumimoji="1" lang="ja-JP" altLang="en-US" sz="2400" dirty="0" smtClean="0">
                <a:latin typeface="Meiryo UI" panose="020B0604030504040204" pitchFamily="50" charset="-128"/>
                <a:ea typeface="Meiryo UI" panose="020B0604030504040204" pitchFamily="50" charset="-128"/>
              </a:rPr>
              <a:t>（金）</a:t>
            </a:r>
            <a:r>
              <a:rPr kumimoji="1" lang="en-US" altLang="ja-JP" sz="2400" dirty="0" smtClean="0">
                <a:latin typeface="Meiryo UI" panose="020B0604030504040204" pitchFamily="50" charset="-128"/>
                <a:ea typeface="Meiryo UI" panose="020B0604030504040204" pitchFamily="50" charset="-128"/>
              </a:rPr>
              <a:t>10:00</a:t>
            </a:r>
            <a:r>
              <a:rPr kumimoji="1" lang="ja-JP" altLang="en-US" sz="2400" dirty="0" smtClean="0">
                <a:latin typeface="Meiryo UI" panose="020B0604030504040204" pitchFamily="50" charset="-128"/>
                <a:ea typeface="Meiryo UI" panose="020B0604030504040204" pitchFamily="50" charset="-128"/>
              </a:rPr>
              <a:t>～</a:t>
            </a:r>
            <a:r>
              <a:rPr kumimoji="1" lang="en-US" altLang="ja-JP" sz="2400" dirty="0" smtClean="0">
                <a:latin typeface="Meiryo UI" panose="020B0604030504040204" pitchFamily="50" charset="-128"/>
                <a:ea typeface="Meiryo UI" panose="020B0604030504040204" pitchFamily="50" charset="-128"/>
              </a:rPr>
              <a:t>16:00</a:t>
            </a:r>
            <a:r>
              <a:rPr kumimoji="1" lang="ja-JP" altLang="en-US" sz="2400" dirty="0" smtClean="0">
                <a:latin typeface="Meiryo UI" panose="020B0604030504040204" pitchFamily="50" charset="-128"/>
                <a:ea typeface="Meiryo UI" panose="020B0604030504040204" pitchFamily="50" charset="-128"/>
              </a:rPr>
              <a:t>（開場</a:t>
            </a:r>
            <a:r>
              <a:rPr kumimoji="1" lang="en-US" altLang="ja-JP" sz="2400" dirty="0" smtClean="0">
                <a:latin typeface="Meiryo UI" panose="020B0604030504040204" pitchFamily="50" charset="-128"/>
                <a:ea typeface="Meiryo UI" panose="020B0604030504040204" pitchFamily="50" charset="-128"/>
              </a:rPr>
              <a:t>9:30</a:t>
            </a:r>
            <a:r>
              <a:rPr kumimoji="1" lang="ja-JP" altLang="en-US" sz="2400" dirty="0" smtClean="0">
                <a:latin typeface="Meiryo UI" panose="020B0604030504040204" pitchFamily="50" charset="-128"/>
                <a:ea typeface="Meiryo UI" panose="020B0604030504040204" pitchFamily="50" charset="-128"/>
              </a:rPr>
              <a:t>）</a:t>
            </a:r>
            <a:endParaRPr kumimoji="1" lang="en-US" altLang="ja-JP" sz="2400" dirty="0" smtClean="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会　　場</a:t>
            </a:r>
            <a:r>
              <a:rPr kumimoji="1" lang="ja-JP" altLang="en-US" sz="2400" dirty="0" smtClean="0">
                <a:latin typeface="Meiryo UI" panose="020B0604030504040204" pitchFamily="50" charset="-128"/>
                <a:ea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rPr>
              <a:t>広島市東区地域福祉センター</a:t>
            </a:r>
            <a:r>
              <a:rPr kumimoji="1" lang="ja-JP" altLang="en-US" sz="3200" b="1" dirty="0" smtClean="0">
                <a:latin typeface="Meiryo UI" panose="020B0604030504040204" pitchFamily="50" charset="-128"/>
                <a:ea typeface="Meiryo UI" panose="020B0604030504040204" pitchFamily="50" charset="-128"/>
              </a:rPr>
              <a:t>　</a:t>
            </a:r>
            <a:r>
              <a:rPr kumimoji="1" lang="en-US" altLang="ja-JP" sz="3200" b="1" dirty="0" smtClean="0">
                <a:latin typeface="Meiryo UI" panose="020B0604030504040204" pitchFamily="50" charset="-128"/>
                <a:ea typeface="Meiryo UI" panose="020B0604030504040204" pitchFamily="50" charset="-128"/>
              </a:rPr>
              <a:t>3</a:t>
            </a:r>
            <a:r>
              <a:rPr kumimoji="1" lang="ja-JP" altLang="en-US" sz="3200" b="1" dirty="0" smtClean="0">
                <a:latin typeface="Meiryo UI" panose="020B0604030504040204" pitchFamily="50" charset="-128"/>
                <a:ea typeface="Meiryo UI" panose="020B0604030504040204" pitchFamily="50" charset="-128"/>
              </a:rPr>
              <a:t>階　大会議室</a:t>
            </a:r>
            <a:endParaRPr kumimoji="1" lang="en-US" altLang="ja-JP" sz="2400" b="1" dirty="0" smtClean="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　　　　　　　　（広島市東区蟹屋町</a:t>
            </a:r>
            <a:r>
              <a:rPr lang="en-US" altLang="ja-JP" sz="2400" dirty="0" smtClean="0">
                <a:latin typeface="Meiryo UI" panose="020B0604030504040204" pitchFamily="50" charset="-128"/>
                <a:ea typeface="Meiryo UI" panose="020B0604030504040204" pitchFamily="50" charset="-128"/>
              </a:rPr>
              <a:t>9</a:t>
            </a:r>
            <a:r>
              <a:rPr lang="ja-JP" altLang="en-US" sz="2400" dirty="0" smtClean="0">
                <a:latin typeface="Meiryo UI" panose="020B0604030504040204" pitchFamily="50" charset="-128"/>
                <a:ea typeface="Meiryo UI" panose="020B0604030504040204" pitchFamily="50" charset="-128"/>
              </a:rPr>
              <a:t>－</a:t>
            </a:r>
            <a:r>
              <a:rPr lang="en-US" altLang="ja-JP" sz="2400" dirty="0">
                <a:latin typeface="Meiryo UI" panose="020B0604030504040204" pitchFamily="50" charset="-128"/>
                <a:ea typeface="Meiryo UI" panose="020B0604030504040204" pitchFamily="50" charset="-128"/>
              </a:rPr>
              <a:t>34</a:t>
            </a:r>
            <a:r>
              <a:rPr lang="ja-JP" altLang="en-US" sz="2400" dirty="0" smtClean="0">
                <a:latin typeface="Meiryo UI" panose="020B0604030504040204" pitchFamily="50" charset="-128"/>
                <a:ea typeface="Meiryo UI" panose="020B0604030504040204" pitchFamily="50" charset="-128"/>
              </a:rPr>
              <a:t>）</a:t>
            </a:r>
            <a:endParaRPr lang="en-US" altLang="ja-JP" sz="2400" dirty="0" smtClean="0">
              <a:latin typeface="Meiryo UI" panose="020B0604030504040204" pitchFamily="50" charset="-128"/>
              <a:ea typeface="Meiryo UI" panose="020B0604030504040204" pitchFamily="50" charset="-128"/>
            </a:endParaRPr>
          </a:p>
          <a:p>
            <a:endParaRPr lang="en-US" altLang="ja-JP" sz="2400" dirty="0" smtClean="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定　　員：　</a:t>
            </a:r>
            <a:r>
              <a:rPr lang="en-US" altLang="ja-JP" sz="2800" b="1" dirty="0" smtClean="0">
                <a:latin typeface="Meiryo UI" panose="020B0604030504040204" pitchFamily="50" charset="-128"/>
                <a:ea typeface="Meiryo UI" panose="020B0604030504040204" pitchFamily="50" charset="-128"/>
              </a:rPr>
              <a:t>40</a:t>
            </a:r>
            <a:r>
              <a:rPr lang="ja-JP" altLang="en-US" sz="2800" b="1" dirty="0" smtClean="0">
                <a:latin typeface="Meiryo UI" panose="020B0604030504040204" pitchFamily="50" charset="-128"/>
                <a:ea typeface="Meiryo UI" panose="020B0604030504040204" pitchFamily="50" charset="-128"/>
              </a:rPr>
              <a:t>名</a:t>
            </a:r>
            <a:r>
              <a:rPr lang="ja-JP" altLang="en-US" sz="2400" b="1" dirty="0" smtClean="0">
                <a:latin typeface="Meiryo UI" panose="020B0604030504040204" pitchFamily="50" charset="-128"/>
                <a:ea typeface="Meiryo UI" panose="020B0604030504040204" pitchFamily="50" charset="-128"/>
              </a:rPr>
              <a:t>（先着順）</a:t>
            </a:r>
            <a:endParaRPr lang="en-US" altLang="ja-JP" sz="2400" b="1" dirty="0">
              <a:latin typeface="Meiryo UI" panose="020B0604030504040204" pitchFamily="50" charset="-128"/>
              <a:ea typeface="Meiryo UI" panose="020B0604030504040204" pitchFamily="50" charset="-128"/>
            </a:endParaRPr>
          </a:p>
          <a:p>
            <a:endParaRPr kumimoji="1" lang="en-US" altLang="ja-JP" sz="2400" dirty="0" smtClean="0">
              <a:latin typeface="Meiryo UI" panose="020B0604030504040204" pitchFamily="50" charset="-128"/>
              <a:ea typeface="Meiryo UI" panose="020B0604030504040204" pitchFamily="50" charset="-128"/>
            </a:endParaRPr>
          </a:p>
          <a:p>
            <a:r>
              <a:rPr lang="ja-JP" altLang="en-US" sz="2400" dirty="0" smtClean="0">
                <a:latin typeface="Meiryo UI" panose="020B0604030504040204" pitchFamily="50" charset="-128"/>
                <a:ea typeface="Meiryo UI" panose="020B0604030504040204" pitchFamily="50" charset="-128"/>
              </a:rPr>
              <a:t>対　　象：発達障害児（者）支援に従事する人</a:t>
            </a:r>
            <a:endParaRPr lang="en-US" altLang="ja-JP" sz="2400" dirty="0" smtClean="0">
              <a:latin typeface="Meiryo UI" panose="020B0604030504040204" pitchFamily="50" charset="-128"/>
              <a:ea typeface="Meiryo UI" panose="020B0604030504040204" pitchFamily="50" charset="-128"/>
            </a:endParaRPr>
          </a:p>
          <a:p>
            <a:r>
              <a:rPr kumimoji="1" lang="ja-JP" altLang="en-US" sz="2400" dirty="0">
                <a:latin typeface="Meiryo UI" panose="020B0604030504040204" pitchFamily="50" charset="-128"/>
                <a:ea typeface="Meiryo UI" panose="020B0604030504040204" pitchFamily="50" charset="-128"/>
              </a:rPr>
              <a:t>　</a:t>
            </a:r>
            <a:r>
              <a:rPr kumimoji="1" lang="ja-JP" altLang="en-US" sz="2400" dirty="0" smtClean="0">
                <a:latin typeface="Meiryo UI" panose="020B0604030504040204" pitchFamily="50" charset="-128"/>
                <a:ea typeface="Meiryo UI" panose="020B0604030504040204" pitchFamily="50" charset="-128"/>
              </a:rPr>
              <a:t>　　　　　　主に保健・福祉・教育・医療等の分野</a:t>
            </a:r>
            <a:endParaRPr kumimoji="1" lang="en-US" altLang="ja-JP" sz="2400" dirty="0" smtClean="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kumimoji="1" lang="ja-JP" altLang="en-US" sz="2400" dirty="0" smtClean="0">
                <a:latin typeface="Meiryo UI" panose="020B0604030504040204" pitchFamily="50" charset="-128"/>
                <a:ea typeface="Meiryo UI" panose="020B0604030504040204" pitchFamily="50" charset="-128"/>
              </a:rPr>
              <a:t>参加費 </a:t>
            </a:r>
            <a:r>
              <a:rPr lang="ja-JP" altLang="en-US" sz="2400" dirty="0" smtClean="0">
                <a:latin typeface="Meiryo UI" panose="020B0604030504040204" pitchFamily="50" charset="-128"/>
                <a:ea typeface="Meiryo UI" panose="020B0604030504040204" pitchFamily="50" charset="-128"/>
              </a:rPr>
              <a:t>：無料</a:t>
            </a:r>
            <a:endParaRPr kumimoji="1" lang="ja-JP" altLang="en-US" sz="2400" dirty="0">
              <a:latin typeface="Meiryo UI" panose="020B0604030504040204" pitchFamily="50" charset="-128"/>
              <a:ea typeface="Meiryo UI" panose="020B0604030504040204" pitchFamily="50" charset="-128"/>
            </a:endParaRPr>
          </a:p>
        </p:txBody>
      </p:sp>
      <p:grpSp>
        <p:nvGrpSpPr>
          <p:cNvPr id="3" name="グループ化 2"/>
          <p:cNvGrpSpPr/>
          <p:nvPr/>
        </p:nvGrpSpPr>
        <p:grpSpPr>
          <a:xfrm>
            <a:off x="0" y="2674860"/>
            <a:ext cx="12192001" cy="5818745"/>
            <a:chOff x="0" y="2979658"/>
            <a:chExt cx="12192001" cy="5818745"/>
          </a:xfrm>
        </p:grpSpPr>
        <p:sp>
          <p:nvSpPr>
            <p:cNvPr id="5" name="正方形/長方形 4"/>
            <p:cNvSpPr/>
            <p:nvPr/>
          </p:nvSpPr>
          <p:spPr>
            <a:xfrm>
              <a:off x="0" y="2979658"/>
              <a:ext cx="12192000" cy="10510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360948" y="3110198"/>
              <a:ext cx="5775160" cy="5576911"/>
            </a:xfrm>
            <a:prstGeom prst="rect">
              <a:avLst/>
            </a:prstGeom>
            <a:noFill/>
          </p:spPr>
          <p:txBody>
            <a:bodyPr wrap="square" rtlCol="0">
              <a:spAutoFit/>
            </a:bodyPr>
            <a:lstStyle/>
            <a:p>
              <a:pPr>
                <a:lnSpc>
                  <a:spcPct val="110000"/>
                </a:lnSpc>
              </a:pPr>
              <a:r>
                <a:rPr kumimoji="1" lang="en-US" altLang="ja-JP" dirty="0" smtClean="0">
                  <a:latin typeface="Meiryo UI" panose="020B0604030504040204" pitchFamily="50" charset="-128"/>
                  <a:ea typeface="Meiryo UI" panose="020B0604030504040204" pitchFamily="50" charset="-128"/>
                </a:rPr>
                <a:t>Vineland-Ⅱ</a:t>
              </a:r>
              <a:r>
                <a:rPr kumimoji="1" lang="ja-JP" altLang="en-US" dirty="0" smtClean="0">
                  <a:latin typeface="Meiryo UI" panose="020B0604030504040204" pitchFamily="50" charset="-128"/>
                  <a:ea typeface="Meiryo UI" panose="020B0604030504040204" pitchFamily="50" charset="-128"/>
                </a:rPr>
                <a:t>適応行動尺度とは</a:t>
              </a:r>
              <a:r>
                <a:rPr kumimoji="1" lang="en-US" altLang="ja-JP" dirty="0" smtClean="0">
                  <a:latin typeface="Meiryo UI" panose="020B0604030504040204" pitchFamily="50" charset="-128"/>
                  <a:ea typeface="Meiryo UI" panose="020B0604030504040204" pitchFamily="50" charset="-128"/>
                </a:rPr>
                <a:t>…</a:t>
              </a:r>
              <a:r>
                <a:rPr kumimoji="1" lang="ja-JP" altLang="en-US" dirty="0" smtClean="0">
                  <a:latin typeface="Meiryo UI" panose="020B0604030504040204" pitchFamily="50" charset="-128"/>
                  <a:ea typeface="Meiryo UI" panose="020B0604030504040204" pitchFamily="50" charset="-128"/>
                </a:rPr>
                <a:t>適応行動（日常生活を送るうえで必要となるスキル）に関する尺度を半構造化された面接による適応度の</a:t>
              </a:r>
              <a:r>
                <a:rPr lang="ja-JP" altLang="en-US" dirty="0" smtClean="0">
                  <a:latin typeface="Meiryo UI" panose="020B0604030504040204" pitchFamily="50" charset="-128"/>
                  <a:ea typeface="Meiryo UI" panose="020B0604030504040204" pitchFamily="50" charset="-128"/>
                </a:rPr>
                <a:t>評価法のことで</a:t>
              </a:r>
              <a:r>
                <a:rPr lang="ja-JP" altLang="en-US" dirty="0">
                  <a:latin typeface="Meiryo UI" panose="020B0604030504040204" pitchFamily="50" charset="-128"/>
                  <a:ea typeface="Meiryo UI" panose="020B0604030504040204" pitchFamily="50" charset="-128"/>
                </a:rPr>
                <a:t>す</a:t>
              </a:r>
              <a:r>
                <a:rPr kumimoji="1" lang="ja-JP" altLang="en-US" dirty="0" smtClean="0">
                  <a:latin typeface="Meiryo UI" panose="020B0604030504040204" pitchFamily="50" charset="-128"/>
                  <a:ea typeface="Meiryo UI" panose="020B0604030504040204" pitchFamily="50" charset="-128"/>
                </a:rPr>
                <a:t>。</a:t>
              </a:r>
              <a:endParaRPr kumimoji="1" lang="en-US" altLang="ja-JP" dirty="0" smtClean="0">
                <a:latin typeface="Meiryo UI" panose="020B0604030504040204" pitchFamily="50" charset="-128"/>
                <a:ea typeface="Meiryo UI" panose="020B0604030504040204" pitchFamily="50" charset="-128"/>
              </a:endParaRPr>
            </a:p>
            <a:p>
              <a:pPr>
                <a:lnSpc>
                  <a:spcPct val="110000"/>
                </a:lnSpc>
              </a:pPr>
              <a:r>
                <a:rPr lang="ja-JP" altLang="en-US" dirty="0">
                  <a:latin typeface="Meiryo UI" panose="020B0604030504040204" pitchFamily="50" charset="-128"/>
                  <a:ea typeface="Meiryo UI" panose="020B0604030504040204" pitchFamily="50" charset="-128"/>
                </a:rPr>
                <a:t>　</a:t>
              </a:r>
              <a:r>
                <a:rPr kumimoji="1" lang="en-US" altLang="ja-JP" dirty="0" smtClean="0">
                  <a:latin typeface="Meiryo UI" panose="020B0604030504040204" pitchFamily="50" charset="-128"/>
                  <a:ea typeface="Meiryo UI" panose="020B0604030504040204" pitchFamily="50" charset="-128"/>
                </a:rPr>
                <a:t>0</a:t>
              </a:r>
              <a:r>
                <a:rPr kumimoji="1" lang="ja-JP" altLang="en-US" dirty="0" smtClean="0">
                  <a:latin typeface="Meiryo UI" panose="020B0604030504040204" pitchFamily="50" charset="-128"/>
                  <a:ea typeface="Meiryo UI" panose="020B0604030504040204" pitchFamily="50" charset="-128"/>
                </a:rPr>
                <a:t>歳～</a:t>
              </a:r>
              <a:r>
                <a:rPr kumimoji="1" lang="en-US" altLang="ja-JP" dirty="0" smtClean="0">
                  <a:latin typeface="Meiryo UI" panose="020B0604030504040204" pitchFamily="50" charset="-128"/>
                  <a:ea typeface="Meiryo UI" panose="020B0604030504040204" pitchFamily="50" charset="-128"/>
                </a:rPr>
                <a:t>92</a:t>
              </a:r>
              <a:r>
                <a:rPr kumimoji="1" lang="ja-JP" altLang="en-US" dirty="0" smtClean="0">
                  <a:latin typeface="Meiryo UI" panose="020B0604030504040204" pitchFamily="50" charset="-128"/>
                  <a:ea typeface="Meiryo UI" panose="020B0604030504040204" pitchFamily="50" charset="-128"/>
                </a:rPr>
                <a:t>歳までの幅広い年齢で実施することができ、対象者や対象者をよく知る人（保護者など）へインタビューを行い、適応行動の水準を客観的に数値化できます。「コミュニケーション領域」「日常生活スキル領域」「社会性領域」「運動スキル領域」などの</a:t>
              </a:r>
              <a:r>
                <a:rPr kumimoji="1" lang="en-US" altLang="ja-JP" dirty="0" smtClean="0">
                  <a:latin typeface="Meiryo UI" panose="020B0604030504040204" pitchFamily="50" charset="-128"/>
                  <a:ea typeface="Meiryo UI" panose="020B0604030504040204" pitchFamily="50" charset="-128"/>
                </a:rPr>
                <a:t>4</a:t>
              </a:r>
              <a:r>
                <a:rPr kumimoji="1" lang="ja-JP" altLang="en-US" dirty="0" smtClean="0">
                  <a:latin typeface="Meiryo UI" panose="020B0604030504040204" pitchFamily="50" charset="-128"/>
                  <a:ea typeface="Meiryo UI" panose="020B0604030504040204" pitchFamily="50" charset="-128"/>
                </a:rPr>
                <a:t>領域に</a:t>
              </a:r>
              <a:r>
                <a:rPr lang="ja-JP" altLang="en-US" dirty="0" smtClean="0">
                  <a:latin typeface="Meiryo UI" panose="020B0604030504040204" pitchFamily="50" charset="-128"/>
                  <a:ea typeface="Meiryo UI" panose="020B0604030504040204" pitchFamily="50" charset="-128"/>
                </a:rPr>
                <a:t>分けて評価し</a:t>
              </a:r>
              <a:r>
                <a:rPr kumimoji="1" lang="ja-JP" altLang="en-US" dirty="0" smtClean="0">
                  <a:latin typeface="Meiryo UI" panose="020B0604030504040204" pitchFamily="50" charset="-128"/>
                  <a:ea typeface="Meiryo UI" panose="020B0604030504040204" pitchFamily="50" charset="-128"/>
                </a:rPr>
                <a:t>ます。</a:t>
              </a:r>
              <a:endParaRPr kumimoji="1" lang="en-US" altLang="ja-JP" dirty="0" smtClean="0">
                <a:latin typeface="Meiryo UI" panose="020B0604030504040204" pitchFamily="50" charset="-128"/>
                <a:ea typeface="Meiryo UI" panose="020B0604030504040204" pitchFamily="50" charset="-128"/>
              </a:endParaRPr>
            </a:p>
            <a:p>
              <a:pPr>
                <a:lnSpc>
                  <a:spcPct val="110000"/>
                </a:lnSpc>
              </a:pPr>
              <a:r>
                <a:rPr lang="ja-JP" altLang="en-US" dirty="0" smtClean="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IQ</a:t>
              </a:r>
              <a:r>
                <a:rPr lang="ja-JP" altLang="en-US" dirty="0" err="1" smtClean="0">
                  <a:latin typeface="Meiryo UI" panose="020B0604030504040204" pitchFamily="50" charset="-128"/>
                  <a:ea typeface="Meiryo UI" panose="020B0604030504040204" pitchFamily="50" charset="-128"/>
                </a:rPr>
                <a:t>だけ</a:t>
              </a:r>
              <a:r>
                <a:rPr lang="ja-JP" altLang="en-US" dirty="0" smtClean="0">
                  <a:latin typeface="Meiryo UI" panose="020B0604030504040204" pitchFamily="50" charset="-128"/>
                  <a:ea typeface="Meiryo UI" panose="020B0604030504040204" pitchFamily="50" charset="-128"/>
                </a:rPr>
                <a:t>では分からない発達障害のある方の課題やどこに支援が必要なのかが分かりやすくなるとともに、「何ができるのか」ということを評価することができます。　</a:t>
              </a:r>
              <a:endParaRPr lang="en-US" altLang="ja-JP" dirty="0" smtClean="0">
                <a:latin typeface="Meiryo UI" panose="020B0604030504040204" pitchFamily="50" charset="-128"/>
                <a:ea typeface="Meiryo UI" panose="020B0604030504040204" pitchFamily="50" charset="-128"/>
              </a:endParaRPr>
            </a:p>
            <a:p>
              <a:pPr>
                <a:lnSpc>
                  <a:spcPct val="110000"/>
                </a:lnSpc>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個別支援計画の立案や支援評価の効果など、医療、教育、福祉といった幅広い分野での活用が可能です。</a:t>
              </a:r>
              <a:endParaRPr lang="en-US" altLang="ja-JP" dirty="0" smtClean="0">
                <a:latin typeface="Meiryo UI" panose="020B0604030504040204" pitchFamily="50" charset="-128"/>
                <a:ea typeface="Meiryo UI" panose="020B0604030504040204" pitchFamily="50" charset="-128"/>
              </a:endParaRPr>
            </a:p>
            <a:p>
              <a:pPr>
                <a:lnSpc>
                  <a:spcPct val="110000"/>
                </a:lnSpc>
              </a:pPr>
              <a:r>
                <a:rPr kumimoji="1" lang="ja-JP" altLang="en-US" dirty="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今回は、</a:t>
              </a:r>
              <a:r>
                <a:rPr lang="ja-JP" altLang="en-US" dirty="0" smtClean="0">
                  <a:latin typeface="Meiryo UI" panose="020B0604030504040204" pitchFamily="50" charset="-128"/>
                  <a:ea typeface="Meiryo UI" panose="020B0604030504040204" pitchFamily="50" charset="-128"/>
                </a:rPr>
                <a:t>名古屋学芸大学</a:t>
              </a:r>
              <a:r>
                <a:rPr kumimoji="1" lang="ja-JP" altLang="en-US" dirty="0" smtClean="0">
                  <a:latin typeface="Meiryo UI" panose="020B0604030504040204" pitchFamily="50" charset="-128"/>
                  <a:ea typeface="Meiryo UI" panose="020B0604030504040204" pitchFamily="50" charset="-128"/>
                </a:rPr>
                <a:t>教授の黒田美保先生をお招きして、</a:t>
              </a:r>
              <a:r>
                <a:rPr kumimoji="1" lang="en-US" altLang="ja-JP" dirty="0" smtClean="0">
                  <a:latin typeface="Meiryo UI" panose="020B0604030504040204" pitchFamily="50" charset="-128"/>
                  <a:ea typeface="Meiryo UI" panose="020B0604030504040204" pitchFamily="50" charset="-128"/>
                </a:rPr>
                <a:t>Vineland-Ⅱ</a:t>
              </a:r>
              <a:r>
                <a:rPr kumimoji="1" lang="ja-JP" altLang="en-US" dirty="0" smtClean="0">
                  <a:latin typeface="Meiryo UI" panose="020B0604030504040204" pitchFamily="50" charset="-128"/>
                  <a:ea typeface="Meiryo UI" panose="020B0604030504040204" pitchFamily="50" charset="-128"/>
                </a:rPr>
                <a:t>適応行動尺度の解説と実習を行う予定です。</a:t>
              </a:r>
              <a:endParaRPr kumimoji="1" lang="en-US" altLang="ja-JP" dirty="0" smtClean="0">
                <a:latin typeface="Meiryo UI" panose="020B0604030504040204" pitchFamily="50" charset="-128"/>
                <a:ea typeface="Meiryo UI" panose="020B0604030504040204" pitchFamily="50" charset="-128"/>
              </a:endParaRPr>
            </a:p>
            <a:p>
              <a:pPr>
                <a:lnSpc>
                  <a:spcPct val="110000"/>
                </a:lnSpc>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障害福祉や児童福祉の現場に従事する方や臨床現場に携わる専門職等にご参加いただければと思います。</a:t>
              </a:r>
              <a:endParaRPr kumimoji="1" lang="ja-JP" altLang="en-US" dirty="0">
                <a:latin typeface="Meiryo UI" panose="020B0604030504040204" pitchFamily="50" charset="-128"/>
                <a:ea typeface="Meiryo UI" panose="020B0604030504040204" pitchFamily="50" charset="-128"/>
              </a:endParaRPr>
            </a:p>
          </p:txBody>
        </p:sp>
        <p:sp>
          <p:nvSpPr>
            <p:cNvPr id="7" name="正方形/長方形 6"/>
            <p:cNvSpPr/>
            <p:nvPr/>
          </p:nvSpPr>
          <p:spPr>
            <a:xfrm>
              <a:off x="6368717" y="3103863"/>
              <a:ext cx="5823284" cy="563864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6368718" y="3084814"/>
              <a:ext cx="5823282" cy="554462"/>
            </a:xfrm>
            <a:prstGeom prst="roundRect">
              <a:avLst>
                <a:gd name="adj" fmla="val 0"/>
              </a:avLst>
            </a:prstGeom>
            <a:solidFill>
              <a:srgbClr val="99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日本版</a:t>
              </a:r>
              <a:r>
                <a:rPr lang="en-US" altLang="ja-JP"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Vineland-Ⅱ</a:t>
              </a:r>
              <a:r>
                <a:rPr lang="ja-JP" altLang="en-US" b="1" dirty="0" smtClean="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適応行動尺度の領域及び下位領域</a:t>
              </a:r>
              <a:endParaRPr kumimoji="1" lang="ja-JP" altLang="en-US"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6424864" y="3841085"/>
              <a:ext cx="5534527" cy="3970318"/>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rPr>
                <a:t>◆コミュニケーション</a:t>
              </a:r>
              <a:endParaRPr kumimoji="1"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受容言語、表出言語、読み書き</a:t>
              </a:r>
              <a:endParaRPr lang="en-US" altLang="ja-JP" dirty="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rPr>
                <a:t>◆日常生活スキル</a:t>
              </a:r>
              <a:endParaRPr kumimoji="1"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身辺自立、家事、地域生活</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rPr>
                <a:t>◆社会性</a:t>
              </a:r>
              <a:endParaRPr kumimoji="1"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対人関係・遊びと余暇・コーピングスキル</a:t>
              </a:r>
              <a:endParaRPr lang="en-US" altLang="ja-JP" dirty="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rPr>
                <a:t>◆運動スキル</a:t>
              </a:r>
              <a:endParaRPr kumimoji="1"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粗大運動・微細運動</a:t>
              </a:r>
              <a:endParaRPr lang="en-US" altLang="ja-JP" dirty="0">
                <a:latin typeface="Meiryo UI" panose="020B0604030504040204" pitchFamily="50" charset="-128"/>
                <a:ea typeface="Meiryo UI" panose="020B0604030504040204" pitchFamily="50" charset="-128"/>
              </a:endParaRPr>
            </a:p>
            <a:p>
              <a:endParaRPr kumimoji="1" lang="en-US" altLang="ja-JP" dirty="0" smtClean="0">
                <a:latin typeface="Meiryo UI" panose="020B0604030504040204" pitchFamily="50" charset="-128"/>
                <a:ea typeface="Meiryo UI" panose="020B0604030504040204" pitchFamily="50" charset="-128"/>
              </a:endParaRPr>
            </a:p>
            <a:p>
              <a:r>
                <a:rPr kumimoji="1" lang="ja-JP" altLang="en-US" dirty="0" smtClean="0">
                  <a:latin typeface="Meiryo UI" panose="020B0604030504040204" pitchFamily="50" charset="-128"/>
                  <a:ea typeface="Meiryo UI" panose="020B0604030504040204" pitchFamily="50" charset="-128"/>
                </a:rPr>
                <a:t>◆不適応行動</a:t>
              </a:r>
              <a:endParaRPr kumimoji="1"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不適応行動指標、不適応行動重要事項、その他</a:t>
              </a:r>
              <a:endParaRPr lang="en-US" altLang="ja-JP" dirty="0">
                <a:latin typeface="Meiryo UI" panose="020B0604030504040204" pitchFamily="50" charset="-128"/>
                <a:ea typeface="Meiryo UI" panose="020B0604030504040204" pitchFamily="50" charset="-128"/>
              </a:endParaRPr>
            </a:p>
          </p:txBody>
        </p:sp>
        <p:sp>
          <p:nvSpPr>
            <p:cNvPr id="11" name="正方形/長方形 10"/>
            <p:cNvSpPr/>
            <p:nvPr/>
          </p:nvSpPr>
          <p:spPr>
            <a:xfrm>
              <a:off x="0" y="8693294"/>
              <a:ext cx="12192000" cy="10510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角丸四角形 11"/>
          <p:cNvSpPr/>
          <p:nvPr/>
        </p:nvSpPr>
        <p:spPr>
          <a:xfrm>
            <a:off x="738631" y="14629373"/>
            <a:ext cx="10754726" cy="1412384"/>
          </a:xfrm>
          <a:prstGeom prst="roundRect">
            <a:avLst>
              <a:gd name="adj" fmla="val 0"/>
            </a:avLst>
          </a:prstGeom>
          <a:solidFill>
            <a:schemeClr val="bg1">
              <a:lumMod val="9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latin typeface="Meiryo UI" panose="020B0604030504040204" pitchFamily="50" charset="-128"/>
                <a:ea typeface="Meiryo UI" panose="020B0604030504040204" pitchFamily="50" charset="-128"/>
              </a:rPr>
              <a:t>主　　 催：</a:t>
            </a:r>
            <a:r>
              <a:rPr lang="ja-JP" altLang="en-US" sz="2000" dirty="0" smtClean="0">
                <a:solidFill>
                  <a:schemeClr val="tx1"/>
                </a:solidFill>
                <a:latin typeface="Meiryo UI" panose="020B0604030504040204" pitchFamily="50" charset="-128"/>
                <a:ea typeface="Meiryo UI" panose="020B0604030504040204" pitchFamily="50" charset="-128"/>
              </a:rPr>
              <a:t>広島県　広島県発達障害者支援センター（社会福祉法人つつじ）</a:t>
            </a:r>
            <a:endParaRPr kumimoji="1" lang="en-US" altLang="ja-JP" sz="2000" dirty="0" smtClean="0">
              <a:solidFill>
                <a:schemeClr val="tx1"/>
              </a:solidFill>
              <a:latin typeface="Meiryo UI" panose="020B0604030504040204" pitchFamily="50" charset="-128"/>
              <a:ea typeface="Meiryo UI" panose="020B0604030504040204" pitchFamily="50" charset="-128"/>
            </a:endParaRPr>
          </a:p>
          <a:p>
            <a:r>
              <a:rPr lang="ja-JP" altLang="en-US" sz="2000" dirty="0" smtClean="0">
                <a:solidFill>
                  <a:schemeClr val="tx1"/>
                </a:solidFill>
                <a:latin typeface="Meiryo UI" panose="020B0604030504040204" pitchFamily="50" charset="-128"/>
                <a:ea typeface="Meiryo UI" panose="020B0604030504040204" pitchFamily="50" charset="-128"/>
              </a:rPr>
              <a:t>申し込み：裏面をご覧ください。</a:t>
            </a:r>
            <a:endParaRPr lang="en-US" altLang="ja-JP" sz="2000" dirty="0" smtClean="0">
              <a:solidFill>
                <a:schemeClr val="tx1"/>
              </a:solidFill>
              <a:latin typeface="Meiryo UI" panose="020B0604030504040204" pitchFamily="50" charset="-128"/>
              <a:ea typeface="Meiryo UI" panose="020B0604030504040204" pitchFamily="50" charset="-128"/>
            </a:endParaRPr>
          </a:p>
          <a:p>
            <a:r>
              <a:rPr kumimoji="1" lang="ja-JP" altLang="en-US" sz="2000" dirty="0" smtClean="0">
                <a:solidFill>
                  <a:schemeClr val="tx1"/>
                </a:solidFill>
                <a:latin typeface="Meiryo UI" panose="020B0604030504040204" pitchFamily="50" charset="-128"/>
                <a:ea typeface="Meiryo UI" panose="020B0604030504040204" pitchFamily="50" charset="-128"/>
              </a:rPr>
              <a:t>連 絡 先：広島県発達障害者支援センター（担当</a:t>
            </a:r>
            <a:r>
              <a:rPr kumimoji="1" lang="en-US" altLang="ja-JP" sz="2000" dirty="0" smtClean="0">
                <a:solidFill>
                  <a:schemeClr val="tx1"/>
                </a:solidFill>
                <a:latin typeface="Meiryo UI" panose="020B0604030504040204" pitchFamily="50" charset="-128"/>
                <a:ea typeface="Meiryo UI" panose="020B0604030504040204" pitchFamily="50" charset="-128"/>
              </a:rPr>
              <a:t>:</a:t>
            </a:r>
            <a:r>
              <a:rPr kumimoji="1" lang="ja-JP" altLang="en-US" sz="2000" dirty="0" smtClean="0">
                <a:solidFill>
                  <a:schemeClr val="tx1"/>
                </a:solidFill>
                <a:latin typeface="Meiryo UI" panose="020B0604030504040204" pitchFamily="50" charset="-128"/>
                <a:ea typeface="Meiryo UI" panose="020B0604030504040204" pitchFamily="50" charset="-128"/>
              </a:rPr>
              <a:t>山田、立沢）</a:t>
            </a:r>
            <a:endParaRPr kumimoji="1" lang="en-US" altLang="ja-JP" sz="2000" dirty="0" smtClean="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a:t>
            </a:r>
            <a:r>
              <a:rPr lang="ja-JP" altLang="en-US" sz="2000" dirty="0" smtClean="0">
                <a:solidFill>
                  <a:schemeClr val="tx1"/>
                </a:solidFill>
                <a:latin typeface="Meiryo UI" panose="020B0604030504040204" pitchFamily="50" charset="-128"/>
                <a:ea typeface="Meiryo UI" panose="020B0604030504040204" pitchFamily="50" charset="-128"/>
              </a:rPr>
              <a:t>　　　　　　電話：０８２</a:t>
            </a:r>
            <a:r>
              <a:rPr lang="en-US" altLang="ja-JP" sz="2000" dirty="0" smtClean="0">
                <a:solidFill>
                  <a:schemeClr val="tx1"/>
                </a:solidFill>
                <a:latin typeface="Meiryo UI" panose="020B0604030504040204" pitchFamily="50" charset="-128"/>
                <a:ea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rPr>
              <a:t>４９０－３４５５　　ＦＡＸ：０８２</a:t>
            </a:r>
            <a:r>
              <a:rPr lang="en-US" altLang="ja-JP" sz="2000" dirty="0" smtClean="0">
                <a:solidFill>
                  <a:schemeClr val="tx1"/>
                </a:solidFill>
                <a:latin typeface="Meiryo UI" panose="020B0604030504040204" pitchFamily="50" charset="-128"/>
                <a:ea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rPr>
              <a:t>４２７－６２８０</a:t>
            </a:r>
            <a:endParaRPr kumimoji="1" lang="ja-JP" altLang="en-US" sz="2000"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6503893" y="7660727"/>
            <a:ext cx="5494098" cy="646331"/>
          </a:xfrm>
          <a:prstGeom prst="rect">
            <a:avLst/>
          </a:prstGeom>
          <a:noFill/>
        </p:spPr>
        <p:txBody>
          <a:bodyPr wrap="square" rtlCol="0">
            <a:spAutoFit/>
          </a:bodyPr>
          <a:lstStyle/>
          <a:p>
            <a:r>
              <a:rPr kumimoji="1" lang="en-US" altLang="ja-JP" b="1" dirty="0" smtClean="0">
                <a:latin typeface="Meiryo UI" panose="020B0604030504040204" pitchFamily="50" charset="-128"/>
                <a:ea typeface="Meiryo UI" panose="020B0604030504040204" pitchFamily="50" charset="-128"/>
              </a:rPr>
              <a:t>※</a:t>
            </a:r>
            <a:r>
              <a:rPr kumimoji="1" lang="ja-JP" altLang="en-US" b="1" dirty="0" smtClean="0">
                <a:latin typeface="Meiryo UI" panose="020B0604030504040204" pitchFamily="50" charset="-128"/>
                <a:ea typeface="Meiryo UI" panose="020B0604030504040204" pitchFamily="50" charset="-128"/>
              </a:rPr>
              <a:t>当日は、</a:t>
            </a:r>
            <a:r>
              <a:rPr kumimoji="1" lang="en-US" altLang="ja-JP" b="1" dirty="0" smtClean="0">
                <a:latin typeface="Meiryo UI" panose="020B0604030504040204" pitchFamily="50" charset="-128"/>
                <a:ea typeface="Meiryo UI" panose="020B0604030504040204" pitchFamily="50" charset="-128"/>
              </a:rPr>
              <a:t>Vineland-Ⅱ</a:t>
            </a:r>
            <a:r>
              <a:rPr kumimoji="1" lang="ja-JP" altLang="en-US" b="1" dirty="0" smtClean="0">
                <a:latin typeface="Meiryo UI" panose="020B0604030504040204" pitchFamily="50" charset="-128"/>
                <a:ea typeface="Meiryo UI" panose="020B0604030504040204" pitchFamily="50" charset="-128"/>
              </a:rPr>
              <a:t>適応行動尺度の解説と実際</a:t>
            </a:r>
            <a:endParaRPr kumimoji="1" lang="en-US" altLang="ja-JP" b="1" dirty="0" smtClean="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a:t>
            </a:r>
            <a:r>
              <a:rPr kumimoji="1" lang="ja-JP" altLang="en-US" b="1" dirty="0" smtClean="0">
                <a:latin typeface="Meiryo UI" panose="020B0604030504040204" pitchFamily="50" charset="-128"/>
                <a:ea typeface="Meiryo UI" panose="020B0604030504040204" pitchFamily="50" charset="-128"/>
              </a:rPr>
              <a:t>にスコアをつける演習が予定されています。</a:t>
            </a:r>
            <a:endParaRPr kumimoji="1" lang="ja-JP" altLang="en-US"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31863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30809" y="312026"/>
            <a:ext cx="10783860" cy="5679695"/>
          </a:xfrm>
          <a:ln>
            <a:noFill/>
            <a:prstDash val="solid"/>
          </a:ln>
        </p:spPr>
        <p:txBody>
          <a:bodyPr anchor="ctr">
            <a:normAutofit/>
          </a:bodyPr>
          <a:lstStyle/>
          <a:p>
            <a:r>
              <a:rPr kumimoji="1" lang="ja-JP" altLang="en-US" sz="2800" dirty="0" smtClean="0">
                <a:latin typeface="Meiryo UI" panose="020B0604030504040204" pitchFamily="50" charset="-128"/>
                <a:ea typeface="Meiryo UI" panose="020B0604030504040204" pitchFamily="50" charset="-128"/>
              </a:rPr>
              <a:t>講師紹介</a:t>
            </a:r>
            <a:r>
              <a:rPr kumimoji="1" lang="en-US" altLang="ja-JP" sz="1200" dirty="0" smtClean="0">
                <a:latin typeface="Meiryo UI" panose="020B0604030504040204" pitchFamily="50" charset="-128"/>
                <a:ea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rPr>
            </a:br>
            <a:r>
              <a:rPr kumimoji="1" lang="en-US" altLang="ja-JP" sz="1200" dirty="0" smtClean="0">
                <a:latin typeface="Meiryo UI" panose="020B0604030504040204" pitchFamily="50" charset="-128"/>
                <a:ea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rPr>
            </a:br>
            <a:r>
              <a:rPr kumimoji="1" lang="ja-JP" altLang="en-US" sz="1200" dirty="0" smtClean="0">
                <a:latin typeface="Meiryo UI" panose="020B0604030504040204" pitchFamily="50" charset="-128"/>
                <a:ea typeface="Meiryo UI" panose="020B0604030504040204" pitchFamily="50" charset="-128"/>
              </a:rPr>
              <a:t>　　</a:t>
            </a:r>
            <a:r>
              <a:rPr kumimoji="1" lang="ja-JP" altLang="en-US" sz="4800" b="1" dirty="0" smtClean="0">
                <a:latin typeface="Meiryo UI" panose="020B0604030504040204" pitchFamily="50" charset="-128"/>
                <a:ea typeface="Meiryo UI" panose="020B0604030504040204" pitchFamily="50" charset="-128"/>
              </a:rPr>
              <a:t>黒田　美保</a:t>
            </a:r>
            <a:r>
              <a:rPr kumimoji="1" lang="ja-JP" altLang="en-US" sz="3600" dirty="0" smtClean="0">
                <a:latin typeface="Meiryo UI" panose="020B0604030504040204" pitchFamily="50" charset="-128"/>
                <a:ea typeface="Meiryo UI" panose="020B0604030504040204" pitchFamily="50" charset="-128"/>
              </a:rPr>
              <a:t>氏</a:t>
            </a:r>
            <a:r>
              <a:rPr kumimoji="1" lang="en-US" altLang="ja-JP" sz="3600" dirty="0" smtClean="0">
                <a:latin typeface="Meiryo UI" panose="020B0604030504040204" pitchFamily="50" charset="-128"/>
                <a:ea typeface="Meiryo UI" panose="020B0604030504040204" pitchFamily="50" charset="-128"/>
              </a:rPr>
              <a:t/>
            </a:r>
            <a:br>
              <a:rPr kumimoji="1" lang="en-US" altLang="ja-JP" sz="3600" dirty="0" smtClean="0">
                <a:latin typeface="Meiryo UI" panose="020B0604030504040204" pitchFamily="50" charset="-128"/>
                <a:ea typeface="Meiryo UI" panose="020B0604030504040204" pitchFamily="50" charset="-128"/>
              </a:rPr>
            </a:br>
            <a:r>
              <a:rPr kumimoji="1" lang="en-US" altLang="ja-JP" sz="2400" dirty="0" smtClean="0">
                <a:latin typeface="Meiryo UI" panose="020B0604030504040204" pitchFamily="50" charset="-128"/>
                <a:ea typeface="Meiryo UI" panose="020B0604030504040204" pitchFamily="50" charset="-128"/>
              </a:rPr>
              <a:t/>
            </a:r>
            <a:br>
              <a:rPr kumimoji="1" lang="en-US" altLang="ja-JP" sz="2400" dirty="0" smtClean="0">
                <a:latin typeface="Meiryo UI" panose="020B0604030504040204" pitchFamily="50" charset="-128"/>
                <a:ea typeface="Meiryo UI" panose="020B0604030504040204" pitchFamily="50" charset="-128"/>
              </a:rPr>
            </a:br>
            <a:r>
              <a:rPr kumimoji="1" lang="ja-JP" altLang="en-US" sz="2400" dirty="0" smtClean="0">
                <a:latin typeface="Meiryo UI" panose="020B0604030504040204" pitchFamily="50" charset="-128"/>
                <a:ea typeface="Meiryo UI" panose="020B0604030504040204" pitchFamily="50" charset="-128"/>
              </a:rPr>
              <a:t>東京大学大学院医学系研究科博士課程修了。</a:t>
            </a:r>
            <a:r>
              <a:rPr lang="ja-JP" altLang="en-US" sz="2400" dirty="0" smtClean="0">
                <a:latin typeface="Meiryo UI" panose="020B0604030504040204" pitchFamily="50" charset="-128"/>
                <a:ea typeface="Meiryo UI" panose="020B0604030504040204" pitchFamily="50" charset="-128"/>
              </a:rPr>
              <a:t>医学博士、学術博士、臨床心理士、臨床発達心理士。</a:t>
            </a:r>
            <a:r>
              <a:rPr lang="en-US" altLang="ja-JP" sz="2400" dirty="0" smtClean="0">
                <a:latin typeface="Meiryo UI" panose="020B0604030504040204" pitchFamily="50" charset="-128"/>
                <a:ea typeface="Meiryo UI" panose="020B0604030504040204" pitchFamily="50" charset="-128"/>
              </a:rPr>
              <a:t/>
            </a:r>
            <a:br>
              <a:rPr lang="en-US" altLang="ja-JP" sz="2400" dirty="0" smtClean="0">
                <a:latin typeface="Meiryo UI" panose="020B0604030504040204" pitchFamily="50" charset="-128"/>
                <a:ea typeface="Meiryo UI" panose="020B0604030504040204" pitchFamily="50" charset="-128"/>
              </a:rPr>
            </a:br>
            <a:r>
              <a:rPr lang="en-US" altLang="ja-JP" sz="2400" dirty="0" smtClean="0">
                <a:latin typeface="Meiryo UI" panose="020B0604030504040204" pitchFamily="50" charset="-128"/>
                <a:ea typeface="Meiryo UI" panose="020B0604030504040204" pitchFamily="50" charset="-128"/>
              </a:rPr>
              <a:t>2005</a:t>
            </a:r>
            <a:r>
              <a:rPr lang="ja-JP" altLang="en-US" sz="2400" dirty="0" smtClean="0">
                <a:latin typeface="Meiryo UI" panose="020B0604030504040204" pitchFamily="50" charset="-128"/>
                <a:ea typeface="Meiryo UI" panose="020B0604030504040204" pitchFamily="50" charset="-128"/>
              </a:rPr>
              <a:t>年～</a:t>
            </a:r>
            <a:r>
              <a:rPr lang="en-US" altLang="ja-JP" sz="2400" dirty="0" smtClean="0">
                <a:latin typeface="Meiryo UI" panose="020B0604030504040204" pitchFamily="50" charset="-128"/>
                <a:ea typeface="Meiryo UI" panose="020B0604030504040204" pitchFamily="50" charset="-128"/>
              </a:rPr>
              <a:t>2006</a:t>
            </a:r>
            <a:r>
              <a:rPr lang="ja-JP" altLang="en-US" sz="2400" dirty="0" smtClean="0">
                <a:latin typeface="Meiryo UI" panose="020B0604030504040204" pitchFamily="50" charset="-128"/>
                <a:ea typeface="Meiryo UI" panose="020B0604030504040204" pitchFamily="50" charset="-128"/>
              </a:rPr>
              <a:t>年ノースカロライナ大学医学部</a:t>
            </a:r>
            <a:r>
              <a:rPr lang="en-US" altLang="ja-JP" sz="2400" dirty="0" smtClean="0">
                <a:latin typeface="Meiryo UI" panose="020B0604030504040204" pitchFamily="50" charset="-128"/>
                <a:ea typeface="Meiryo UI" panose="020B0604030504040204" pitchFamily="50" charset="-128"/>
              </a:rPr>
              <a:t>TEACCH</a:t>
            </a:r>
            <a:r>
              <a:rPr lang="ja-JP" altLang="en-US" sz="2400" dirty="0" smtClean="0">
                <a:latin typeface="Meiryo UI" panose="020B0604030504040204" pitchFamily="50" charset="-128"/>
                <a:ea typeface="Meiryo UI" panose="020B0604030504040204" pitchFamily="50" charset="-128"/>
              </a:rPr>
              <a:t>部留学後、国立精神神経医療研究センター精神保健研究所、福島大学、名古屋</a:t>
            </a:r>
            <a:r>
              <a:rPr lang="ja-JP" altLang="en-US" sz="2400" smtClean="0">
                <a:latin typeface="Meiryo UI" panose="020B0604030504040204" pitchFamily="50" charset="-128"/>
                <a:ea typeface="Meiryo UI" panose="020B0604030504040204" pitchFamily="50" charset="-128"/>
              </a:rPr>
              <a:t>学芸大学、広島修道大学等</a:t>
            </a:r>
            <a:r>
              <a:rPr lang="ja-JP" altLang="en-US" sz="2400" dirty="0" smtClean="0">
                <a:latin typeface="Meiryo UI" panose="020B0604030504040204" pitchFamily="50" charset="-128"/>
                <a:ea typeface="Meiryo UI" panose="020B0604030504040204" pitchFamily="50" charset="-128"/>
              </a:rPr>
              <a:t>を経て現職。他に東京大学大学院教育学研究科客員教授、福島大学子どものメンタルヘルス支援事業推進室客員教授、浜松医科大学子どものこころの発達研究センター客員教授、昭和大学発達障害医療研究所客員教授を務めておられます。</a:t>
            </a:r>
            <a:r>
              <a:rPr lang="en-US" altLang="ja-JP" sz="2400" dirty="0" smtClean="0">
                <a:latin typeface="Meiryo UI" panose="020B0604030504040204" pitchFamily="50" charset="-128"/>
                <a:ea typeface="Meiryo UI" panose="020B0604030504040204" pitchFamily="50" charset="-128"/>
              </a:rPr>
              <a:t/>
            </a:r>
            <a:br>
              <a:rPr lang="en-US" altLang="ja-JP" sz="2400" dirty="0" smtClean="0">
                <a:latin typeface="Meiryo UI" panose="020B0604030504040204" pitchFamily="50" charset="-128"/>
                <a:ea typeface="Meiryo UI" panose="020B0604030504040204" pitchFamily="50" charset="-128"/>
              </a:rPr>
            </a:br>
            <a:r>
              <a:rPr lang="ja-JP" altLang="en-US" sz="2400" dirty="0" smtClean="0">
                <a:latin typeface="Meiryo UI" panose="020B0604030504040204" pitchFamily="50" charset="-128"/>
                <a:ea typeface="Meiryo UI" panose="020B0604030504040204" pitchFamily="50" charset="-128"/>
              </a:rPr>
              <a:t>発達障害の</a:t>
            </a:r>
            <a:r>
              <a:rPr lang="ja-JP" altLang="en-US" sz="2400" dirty="0">
                <a:latin typeface="Meiryo UI" panose="020B0604030504040204" pitchFamily="50" charset="-128"/>
                <a:ea typeface="Meiryo UI" panose="020B0604030504040204" pitchFamily="50" charset="-128"/>
              </a:rPr>
              <a:t>中</a:t>
            </a:r>
            <a:r>
              <a:rPr lang="ja-JP" altLang="en-US" sz="2400" dirty="0" smtClean="0">
                <a:latin typeface="Meiryo UI" panose="020B0604030504040204" pitchFamily="50" charset="-128"/>
                <a:ea typeface="Meiryo UI" panose="020B0604030504040204" pitchFamily="50" charset="-128"/>
              </a:rPr>
              <a:t>でも、自閉スペクトラム症を主に研究されており、アセスメントや心理学的介入の新しいアプローチの開発も行っておられますが、心理学だけでなく生物学的な視点からの研究にも取り組まれています。また、研究を臨床につなぐことも重要な役割だと考え、実際の発達障害の療育や就労の現場に研究知見を活かすことに加え、健診システムやフォローアップの改善にも自治体とともに取り組まれています。</a:t>
            </a:r>
            <a:endParaRPr kumimoji="1" lang="ja-JP" altLang="en-US" sz="2400" dirty="0">
              <a:latin typeface="Meiryo UI" panose="020B0604030504040204" pitchFamily="50" charset="-128"/>
              <a:ea typeface="Meiryo UI" panose="020B0604030504040204" pitchFamily="50" charset="-128"/>
            </a:endParaRPr>
          </a:p>
        </p:txBody>
      </p:sp>
      <p:sp>
        <p:nvSpPr>
          <p:cNvPr id="4" name="正方形/長方形 3"/>
          <p:cNvSpPr/>
          <p:nvPr/>
        </p:nvSpPr>
        <p:spPr>
          <a:xfrm>
            <a:off x="770020" y="6160168"/>
            <a:ext cx="10684043" cy="308008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latin typeface="Meiryo UI" panose="020B0604030504040204" pitchFamily="50" charset="-128"/>
                <a:ea typeface="Meiryo UI" panose="020B0604030504040204" pitchFamily="50" charset="-128"/>
              </a:rPr>
              <a:t>●申し込みから受講までの流れ</a:t>
            </a:r>
            <a:endParaRPr kumimoji="1" lang="en-US" altLang="ja-JP" sz="2000" dirty="0" smtClean="0">
              <a:solidFill>
                <a:schemeClr val="tx1"/>
              </a:solidFill>
              <a:latin typeface="Meiryo UI" panose="020B0604030504040204" pitchFamily="50" charset="-128"/>
              <a:ea typeface="Meiryo UI" panose="020B0604030504040204" pitchFamily="50" charset="-128"/>
            </a:endParaRPr>
          </a:p>
          <a:p>
            <a:r>
              <a:rPr lang="ja-JP" altLang="en-US" sz="2000" dirty="0" smtClean="0">
                <a:solidFill>
                  <a:schemeClr val="tx1"/>
                </a:solidFill>
                <a:latin typeface="Meiryo UI" panose="020B0604030504040204" pitchFamily="50" charset="-128"/>
                <a:ea typeface="Meiryo UI" panose="020B0604030504040204" pitchFamily="50" charset="-128"/>
              </a:rPr>
              <a:t>１．受講申込書に必要事項を記入の上、</a:t>
            </a:r>
            <a:r>
              <a:rPr lang="en-US" altLang="ja-JP" sz="2000" dirty="0" smtClean="0">
                <a:solidFill>
                  <a:schemeClr val="tx1"/>
                </a:solidFill>
                <a:latin typeface="Meiryo UI" panose="020B0604030504040204" pitchFamily="50" charset="-128"/>
                <a:ea typeface="Meiryo UI" panose="020B0604030504040204" pitchFamily="50" charset="-128"/>
              </a:rPr>
              <a:t>FAX</a:t>
            </a:r>
            <a:r>
              <a:rPr lang="ja-JP" altLang="en-US" sz="2000" dirty="0" smtClean="0">
                <a:solidFill>
                  <a:schemeClr val="tx1"/>
                </a:solidFill>
                <a:latin typeface="Meiryo UI" panose="020B0604030504040204" pitchFamily="50" charset="-128"/>
                <a:ea typeface="Meiryo UI" panose="020B0604030504040204" pitchFamily="50" charset="-128"/>
              </a:rPr>
              <a:t>かメールでお申し込みください。</a:t>
            </a:r>
            <a:endParaRPr lang="en-US" altLang="ja-JP" sz="2000" dirty="0" smtClean="0">
              <a:solidFill>
                <a:schemeClr val="tx1"/>
              </a:solidFill>
              <a:latin typeface="Meiryo UI" panose="020B0604030504040204" pitchFamily="50" charset="-128"/>
              <a:ea typeface="Meiryo UI" panose="020B0604030504040204" pitchFamily="50" charset="-128"/>
            </a:endParaRPr>
          </a:p>
          <a:p>
            <a:r>
              <a:rPr kumimoji="1" lang="ja-JP" altLang="en-US" sz="2000" dirty="0" smtClean="0">
                <a:solidFill>
                  <a:schemeClr val="tx1"/>
                </a:solidFill>
                <a:latin typeface="Meiryo UI" panose="020B0604030504040204" pitchFamily="50" charset="-128"/>
                <a:ea typeface="Meiryo UI" panose="020B0604030504040204" pitchFamily="50" charset="-128"/>
              </a:rPr>
              <a:t>　　　</a:t>
            </a:r>
            <a:r>
              <a:rPr kumimoji="1" lang="en-US" altLang="ja-JP" sz="2000" dirty="0" smtClean="0">
                <a:solidFill>
                  <a:schemeClr val="tx1"/>
                </a:solidFill>
                <a:latin typeface="Meiryo UI" panose="020B0604030504040204" pitchFamily="50" charset="-128"/>
                <a:ea typeface="Meiryo UI" panose="020B0604030504040204" pitchFamily="50" charset="-128"/>
              </a:rPr>
              <a:t>※9</a:t>
            </a:r>
            <a:r>
              <a:rPr kumimoji="1" lang="ja-JP" altLang="en-US" sz="2000" dirty="0" smtClean="0">
                <a:solidFill>
                  <a:schemeClr val="tx1"/>
                </a:solidFill>
                <a:latin typeface="Meiryo UI" panose="020B0604030504040204" pitchFamily="50" charset="-128"/>
                <a:ea typeface="Meiryo UI" panose="020B0604030504040204" pitchFamily="50" charset="-128"/>
              </a:rPr>
              <a:t>月</a:t>
            </a:r>
            <a:r>
              <a:rPr lang="en-US" altLang="ja-JP" sz="2000" dirty="0" smtClean="0">
                <a:solidFill>
                  <a:schemeClr val="tx1"/>
                </a:solidFill>
                <a:latin typeface="Meiryo UI" panose="020B0604030504040204" pitchFamily="50" charset="-128"/>
                <a:ea typeface="Meiryo UI" panose="020B0604030504040204" pitchFamily="50" charset="-128"/>
              </a:rPr>
              <a:t>7</a:t>
            </a:r>
            <a:r>
              <a:rPr kumimoji="1" lang="ja-JP" altLang="en-US" sz="2000" dirty="0" smtClean="0">
                <a:solidFill>
                  <a:schemeClr val="tx1"/>
                </a:solidFill>
                <a:latin typeface="Meiryo UI" panose="020B0604030504040204" pitchFamily="50" charset="-128"/>
                <a:ea typeface="Meiryo UI" panose="020B0604030504040204" pitchFamily="50" charset="-128"/>
              </a:rPr>
              <a:t>日（金）締め切り（必着）</a:t>
            </a:r>
            <a:endParaRPr kumimoji="1" lang="en-US" altLang="ja-JP" sz="2000" dirty="0" smtClean="0">
              <a:solidFill>
                <a:schemeClr val="tx1"/>
              </a:solidFill>
              <a:latin typeface="Meiryo UI" panose="020B0604030504040204" pitchFamily="50" charset="-128"/>
              <a:ea typeface="Meiryo UI" panose="020B0604030504040204" pitchFamily="50" charset="-128"/>
            </a:endParaRPr>
          </a:p>
          <a:p>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ja-JP" altLang="en-US" sz="2800" dirty="0" smtClean="0">
                <a:solidFill>
                  <a:schemeClr val="tx1"/>
                </a:solidFill>
                <a:latin typeface="Meiryo UI" panose="020B0604030504040204" pitchFamily="50" charset="-128"/>
                <a:ea typeface="Meiryo UI" panose="020B0604030504040204" pitchFamily="50" charset="-128"/>
              </a:rPr>
              <a:t>　</a:t>
            </a:r>
            <a:r>
              <a:rPr kumimoji="1" lang="en-US" altLang="ja-JP" sz="2800" b="1" dirty="0" smtClean="0">
                <a:solidFill>
                  <a:schemeClr val="tx1"/>
                </a:solidFill>
                <a:latin typeface="Meiryo UI" panose="020B0604030504040204" pitchFamily="50" charset="-128"/>
                <a:ea typeface="Meiryo UI" panose="020B0604030504040204" pitchFamily="50" charset="-128"/>
              </a:rPr>
              <a:t>FAX</a:t>
            </a:r>
            <a:r>
              <a:rPr kumimoji="1" lang="ja-JP" altLang="en-US" sz="2800" b="1" dirty="0" smtClean="0">
                <a:solidFill>
                  <a:schemeClr val="tx1"/>
                </a:solidFill>
                <a:latin typeface="Meiryo UI" panose="020B0604030504040204" pitchFamily="50" charset="-128"/>
                <a:ea typeface="Meiryo UI" panose="020B0604030504040204" pitchFamily="50" charset="-128"/>
              </a:rPr>
              <a:t>：</a:t>
            </a:r>
            <a:r>
              <a:rPr kumimoji="1" lang="en-US" altLang="ja-JP" sz="2800" b="1" dirty="0" smtClean="0">
                <a:solidFill>
                  <a:schemeClr val="tx1"/>
                </a:solidFill>
                <a:latin typeface="Meiryo UI" panose="020B0604030504040204" pitchFamily="50" charset="-128"/>
                <a:ea typeface="Meiryo UI" panose="020B0604030504040204" pitchFamily="50" charset="-128"/>
              </a:rPr>
              <a:t>082-427-6280</a:t>
            </a:r>
            <a:r>
              <a:rPr kumimoji="1" lang="ja-JP" altLang="en-US" sz="2800" b="1" dirty="0" smtClean="0">
                <a:solidFill>
                  <a:schemeClr val="tx1"/>
                </a:solidFill>
                <a:latin typeface="Meiryo UI" panose="020B0604030504040204" pitchFamily="50" charset="-128"/>
                <a:ea typeface="Meiryo UI" panose="020B0604030504040204" pitchFamily="50" charset="-128"/>
              </a:rPr>
              <a:t>　　</a:t>
            </a:r>
            <a:endParaRPr kumimoji="1" lang="en-US" altLang="ja-JP" sz="2800" b="1" dirty="0" smtClean="0">
              <a:solidFill>
                <a:schemeClr val="tx1"/>
              </a:solidFill>
              <a:latin typeface="Meiryo UI" panose="020B0604030504040204" pitchFamily="50" charset="-128"/>
              <a:ea typeface="Meiryo UI" panose="020B0604030504040204" pitchFamily="50" charset="-128"/>
            </a:endParaRPr>
          </a:p>
          <a:p>
            <a:r>
              <a:rPr lang="en-US" altLang="ja-JP" sz="2800" b="1" dirty="0">
                <a:solidFill>
                  <a:schemeClr val="tx1"/>
                </a:solidFill>
                <a:latin typeface="Meiryo UI" panose="020B0604030504040204" pitchFamily="50" charset="-128"/>
                <a:ea typeface="Meiryo UI" panose="020B0604030504040204" pitchFamily="50" charset="-128"/>
              </a:rPr>
              <a:t> </a:t>
            </a:r>
            <a:r>
              <a:rPr lang="en-US" altLang="ja-JP" sz="2800" b="1" dirty="0" smtClean="0">
                <a:solidFill>
                  <a:schemeClr val="tx1"/>
                </a:solidFill>
                <a:latin typeface="Meiryo UI" panose="020B0604030504040204" pitchFamily="50" charset="-128"/>
                <a:ea typeface="Meiryo UI" panose="020B0604030504040204" pitchFamily="50" charset="-128"/>
              </a:rPr>
              <a:t> </a:t>
            </a:r>
            <a:r>
              <a:rPr kumimoji="1" lang="ja-JP" altLang="en-US" sz="2800" b="1" dirty="0" smtClean="0">
                <a:solidFill>
                  <a:schemeClr val="tx1"/>
                </a:solidFill>
                <a:latin typeface="Meiryo UI" panose="020B0604030504040204" pitchFamily="50" charset="-128"/>
                <a:ea typeface="Meiryo UI" panose="020B0604030504040204" pitchFamily="50" charset="-128"/>
              </a:rPr>
              <a:t>メール：</a:t>
            </a:r>
            <a:r>
              <a:rPr kumimoji="1" lang="en-US" altLang="ja-JP" sz="2800" b="1" dirty="0" smtClean="0">
                <a:solidFill>
                  <a:schemeClr val="tx1"/>
                </a:solidFill>
                <a:latin typeface="Meiryo UI" panose="020B0604030504040204" pitchFamily="50" charset="-128"/>
                <a:ea typeface="Meiryo UI" panose="020B0604030504040204" pitchFamily="50" charset="-128"/>
              </a:rPr>
              <a:t>hiroshima-scdd@forest</a:t>
            </a:r>
            <a:r>
              <a:rPr lang="en-US" altLang="ja-JP" sz="2800" b="1" dirty="0" smtClean="0">
                <a:solidFill>
                  <a:schemeClr val="tx1"/>
                </a:solidFill>
                <a:latin typeface="Meiryo UI" panose="020B0604030504040204" pitchFamily="50" charset="-128"/>
                <a:ea typeface="Meiryo UI" panose="020B0604030504040204" pitchFamily="50" charset="-128"/>
              </a:rPr>
              <a:t>.ocn.ne.jp</a:t>
            </a:r>
            <a:endParaRPr kumimoji="1" lang="en-US" altLang="ja-JP" sz="2800" b="1" dirty="0" smtClean="0">
              <a:solidFill>
                <a:schemeClr val="tx1"/>
              </a:solidFill>
              <a:latin typeface="Meiryo UI" panose="020B0604030504040204" pitchFamily="50" charset="-128"/>
              <a:ea typeface="Meiryo UI" panose="020B0604030504040204" pitchFamily="50" charset="-128"/>
            </a:endParaRPr>
          </a:p>
          <a:p>
            <a:endParaRPr kumimoji="1" lang="en-US" altLang="ja-JP" sz="2000" dirty="0" smtClean="0">
              <a:solidFill>
                <a:schemeClr val="tx1"/>
              </a:solidFill>
              <a:latin typeface="Meiryo UI" panose="020B0604030504040204" pitchFamily="50" charset="-128"/>
              <a:ea typeface="Meiryo UI" panose="020B0604030504040204" pitchFamily="50" charset="-128"/>
            </a:endParaRPr>
          </a:p>
          <a:p>
            <a:r>
              <a:rPr lang="ja-JP" altLang="en-US" sz="2000" dirty="0" smtClean="0">
                <a:solidFill>
                  <a:schemeClr val="tx1"/>
                </a:solidFill>
                <a:latin typeface="Meiryo UI" panose="020B0604030504040204" pitchFamily="50" charset="-128"/>
                <a:ea typeface="Meiryo UI" panose="020B0604030504040204" pitchFamily="50" charset="-128"/>
              </a:rPr>
              <a:t>２．受講者には受講証を</a:t>
            </a:r>
            <a:r>
              <a:rPr lang="en-US" altLang="ja-JP" sz="2000" dirty="0" smtClean="0">
                <a:solidFill>
                  <a:schemeClr val="tx1"/>
                </a:solidFill>
                <a:latin typeface="Meiryo UI" panose="020B0604030504040204" pitchFamily="50" charset="-128"/>
                <a:ea typeface="Meiryo UI" panose="020B0604030504040204" pitchFamily="50" charset="-128"/>
              </a:rPr>
              <a:t>FAX</a:t>
            </a:r>
            <a:r>
              <a:rPr lang="ja-JP" altLang="en-US" sz="2000" dirty="0" smtClean="0">
                <a:solidFill>
                  <a:schemeClr val="tx1"/>
                </a:solidFill>
                <a:latin typeface="Meiryo UI" panose="020B0604030504040204" pitchFamily="50" charset="-128"/>
                <a:ea typeface="Meiryo UI" panose="020B0604030504040204" pitchFamily="50" charset="-128"/>
              </a:rPr>
              <a:t>かメールでお送りしますので、当日ご持参ください。</a:t>
            </a:r>
            <a:endParaRPr kumimoji="1" lang="ja-JP" altLang="en-US" sz="2000" dirty="0">
              <a:solidFill>
                <a:schemeClr val="tx1"/>
              </a:solidFill>
              <a:latin typeface="Meiryo UI" panose="020B0604030504040204" pitchFamily="50" charset="-128"/>
              <a:ea typeface="Meiryo UI" panose="020B0604030504040204" pitchFamily="50" charset="-128"/>
            </a:endParaRPr>
          </a:p>
        </p:txBody>
      </p:sp>
      <p:cxnSp>
        <p:nvCxnSpPr>
          <p:cNvPr id="6" name="直線コネクタ 5"/>
          <p:cNvCxnSpPr/>
          <p:nvPr/>
        </p:nvCxnSpPr>
        <p:spPr>
          <a:xfrm>
            <a:off x="0" y="9408700"/>
            <a:ext cx="12192000" cy="0"/>
          </a:xfrm>
          <a:prstGeom prst="line">
            <a:avLst/>
          </a:prstGeom>
          <a:ln w="3175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7" name="表 6"/>
          <p:cNvGraphicFramePr>
            <a:graphicFrameLocks noGrp="1"/>
          </p:cNvGraphicFramePr>
          <p:nvPr>
            <p:extLst>
              <p:ext uri="{D42A27DB-BD31-4B8C-83A1-F6EECF244321}">
                <p14:modId xmlns:p14="http://schemas.microsoft.com/office/powerpoint/2010/main" val="1938046392"/>
              </p:ext>
            </p:extLst>
          </p:nvPr>
        </p:nvGraphicFramePr>
        <p:xfrm>
          <a:off x="770020" y="10178723"/>
          <a:ext cx="10684042" cy="5425712"/>
        </p:xfrm>
        <a:graphic>
          <a:graphicData uri="http://schemas.openxmlformats.org/drawingml/2006/table">
            <a:tbl>
              <a:tblPr firstRow="1" bandRow="1">
                <a:tableStyleId>{5C22544A-7EE6-4342-B048-85BDC9FD1C3A}</a:tableStyleId>
              </a:tblPr>
              <a:tblGrid>
                <a:gridCol w="1833356"/>
                <a:gridCol w="1343409"/>
                <a:gridCol w="7507277"/>
              </a:tblGrid>
              <a:tr h="658278">
                <a:tc>
                  <a:txBody>
                    <a:bodyPr/>
                    <a:lstStyle/>
                    <a:p>
                      <a:pPr algn="ctr"/>
                      <a:r>
                        <a:rPr kumimoji="1" lang="ja-JP" altLang="en-US" b="1" dirty="0" smtClean="0">
                          <a:solidFill>
                            <a:sysClr val="windowText" lastClr="000000"/>
                          </a:solidFill>
                          <a:latin typeface="Meiryo UI" panose="020B0604030504040204" pitchFamily="50" charset="-128"/>
                          <a:ea typeface="Meiryo UI" panose="020B0604030504040204" pitchFamily="50" charset="-128"/>
                        </a:rPr>
                        <a:t>氏　名</a:t>
                      </a:r>
                      <a:endParaRPr kumimoji="1" lang="ja-JP" altLang="en-US"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58278">
                <a:tc>
                  <a:txBody>
                    <a:bodyPr/>
                    <a:lstStyle/>
                    <a:p>
                      <a:pPr algn="ctr"/>
                      <a:r>
                        <a:rPr kumimoji="1" lang="ja-JP" altLang="en-US" b="1" dirty="0" smtClean="0">
                          <a:solidFill>
                            <a:sysClr val="windowText" lastClr="000000"/>
                          </a:solidFill>
                          <a:latin typeface="Meiryo UI" panose="020B0604030504040204" pitchFamily="50" charset="-128"/>
                          <a:ea typeface="Meiryo UI" panose="020B0604030504040204" pitchFamily="50" charset="-128"/>
                        </a:rPr>
                        <a:t>所属機関名</a:t>
                      </a:r>
                      <a:endParaRPr kumimoji="1" lang="ja-JP" altLang="en-US"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24940">
                <a:tc>
                  <a:txBody>
                    <a:bodyPr/>
                    <a:lstStyle/>
                    <a:p>
                      <a:pPr algn="ctr"/>
                      <a:r>
                        <a:rPr kumimoji="1" lang="ja-JP" altLang="en-US" b="1" dirty="0" smtClean="0">
                          <a:solidFill>
                            <a:sysClr val="windowText" lastClr="000000"/>
                          </a:solidFill>
                          <a:latin typeface="Meiryo UI" panose="020B0604030504040204" pitchFamily="50" charset="-128"/>
                          <a:ea typeface="Meiryo UI" panose="020B0604030504040204" pitchFamily="50" charset="-128"/>
                        </a:rPr>
                        <a:t>職場住所</a:t>
                      </a:r>
                      <a:endParaRPr kumimoji="1" lang="ja-JP" altLang="en-US"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dirty="0" smtClean="0">
                          <a:solidFill>
                            <a:sysClr val="windowText" lastClr="000000"/>
                          </a:solidFill>
                          <a:latin typeface="Meiryo UI" panose="020B0604030504040204" pitchFamily="50" charset="-128"/>
                          <a:ea typeface="Meiryo UI" panose="020B0604030504040204" pitchFamily="50" charset="-128"/>
                        </a:rPr>
                        <a:t>〒</a:t>
                      </a:r>
                      <a:endParaRPr kumimoji="1" lang="en-US" altLang="ja-JP" dirty="0" smtClean="0">
                        <a:solidFill>
                          <a:sysClr val="windowText" lastClr="000000"/>
                        </a:solidFill>
                        <a:latin typeface="Meiryo UI" panose="020B0604030504040204" pitchFamily="50" charset="-128"/>
                        <a:ea typeface="Meiryo UI" panose="020B0604030504040204" pitchFamily="50" charset="-128"/>
                      </a:endParaRPr>
                    </a:p>
                    <a:p>
                      <a:endParaRPr kumimoji="1" lang="en-US" altLang="ja-JP" dirty="0" smtClean="0">
                        <a:solidFill>
                          <a:sysClr val="windowText" lastClr="00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47214">
                <a:tc rowSpan="3">
                  <a:txBody>
                    <a:bodyPr/>
                    <a:lstStyle/>
                    <a:p>
                      <a:pPr algn="ctr"/>
                      <a:r>
                        <a:rPr kumimoji="1" lang="ja-JP" altLang="en-US" b="1" dirty="0" smtClean="0">
                          <a:solidFill>
                            <a:sysClr val="windowText" lastClr="000000"/>
                          </a:solidFill>
                          <a:latin typeface="Meiryo UI" panose="020B0604030504040204" pitchFamily="50" charset="-128"/>
                          <a:ea typeface="Meiryo UI" panose="020B0604030504040204" pitchFamily="50" charset="-128"/>
                        </a:rPr>
                        <a:t>連絡先</a:t>
                      </a:r>
                      <a:endParaRPr kumimoji="1" lang="ja-JP" altLang="en-US"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dirty="0" smtClean="0">
                          <a:solidFill>
                            <a:sysClr val="windowText" lastClr="000000"/>
                          </a:solidFill>
                          <a:latin typeface="Meiryo UI" panose="020B0604030504040204" pitchFamily="50" charset="-128"/>
                          <a:ea typeface="Meiryo UI" panose="020B0604030504040204" pitchFamily="50" charset="-128"/>
                        </a:rPr>
                        <a:t>電話番号</a:t>
                      </a:r>
                      <a:endParaRPr kumimoji="1" lang="ja-JP" altLang="en-US" sz="200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58278">
                <a:tc vMerge="1">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ysClr val="windowText" lastClr="000000"/>
                          </a:solidFill>
                          <a:latin typeface="Meiryo UI" panose="020B0604030504040204" pitchFamily="50" charset="-128"/>
                          <a:ea typeface="Meiryo UI" panose="020B0604030504040204" pitchFamily="50" charset="-128"/>
                        </a:rPr>
                        <a:t>FAX</a:t>
                      </a:r>
                      <a:endParaRPr kumimoji="1" lang="ja-JP" altLang="en-US" sz="200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89980">
                <a:tc vMerge="1">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2000" dirty="0" smtClean="0">
                          <a:solidFill>
                            <a:sysClr val="windowText" lastClr="000000"/>
                          </a:solidFill>
                          <a:latin typeface="Meiryo UI" panose="020B0604030504040204" pitchFamily="50" charset="-128"/>
                          <a:ea typeface="Meiryo UI" panose="020B0604030504040204" pitchFamily="50" charset="-128"/>
                        </a:rPr>
                        <a:t>E-mail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600" dirty="0" smtClean="0">
                        <a:solidFill>
                          <a:sysClr val="windowText" lastClr="000000"/>
                        </a:solidFill>
                        <a:latin typeface="Meiryo UI" panose="020B0604030504040204" pitchFamily="50" charset="-128"/>
                        <a:ea typeface="Meiryo UI" panose="020B0604030504040204" pitchFamily="50" charset="-128"/>
                      </a:endParaRPr>
                    </a:p>
                    <a:p>
                      <a:endParaRPr kumimoji="1" lang="en-US" altLang="ja-JP" sz="1600" dirty="0" smtClean="0">
                        <a:solidFill>
                          <a:sysClr val="windowText" lastClr="000000"/>
                        </a:solidFill>
                        <a:latin typeface="Meiryo UI" panose="020B0604030504040204" pitchFamily="50" charset="-128"/>
                        <a:ea typeface="Meiryo UI" panose="020B0604030504040204" pitchFamily="50" charset="-128"/>
                      </a:endParaRPr>
                    </a:p>
                    <a:p>
                      <a:endParaRPr kumimoji="1" lang="en-US" altLang="ja-JP" sz="1600" dirty="0" smtClean="0">
                        <a:solidFill>
                          <a:sysClr val="windowText" lastClr="000000"/>
                        </a:solidFill>
                        <a:latin typeface="Meiryo UI" panose="020B0604030504040204" pitchFamily="50" charset="-128"/>
                        <a:ea typeface="Meiryo UI" panose="020B0604030504040204" pitchFamily="50" charset="-128"/>
                      </a:endParaRPr>
                    </a:p>
                    <a:p>
                      <a:r>
                        <a:rPr kumimoji="1" lang="en-US" altLang="ja-JP" sz="1400" dirty="0" smtClean="0">
                          <a:solidFill>
                            <a:sysClr val="windowText" lastClr="000000"/>
                          </a:solidFill>
                          <a:latin typeface="Meiryo UI" panose="020B0604030504040204" pitchFamily="50" charset="-128"/>
                          <a:ea typeface="Meiryo UI" panose="020B0604030504040204" pitchFamily="50" charset="-128"/>
                        </a:rPr>
                        <a:t>※</a:t>
                      </a:r>
                      <a:r>
                        <a:rPr kumimoji="1" lang="ja-JP" altLang="en-US" sz="1400" dirty="0" smtClean="0">
                          <a:solidFill>
                            <a:sysClr val="windowText" lastClr="000000"/>
                          </a:solidFill>
                          <a:latin typeface="Meiryo UI" panose="020B0604030504040204" pitchFamily="50" charset="-128"/>
                          <a:ea typeface="Meiryo UI" panose="020B0604030504040204" pitchFamily="50" charset="-128"/>
                        </a:rPr>
                        <a:t>メールでの通知を希望する方は、文字がはっきり認識できるようにご記入いただきますよう、お願いします。</a:t>
                      </a:r>
                      <a:endParaRPr kumimoji="1" lang="en-US" altLang="ja-JP" sz="1400" dirty="0" smtClean="0">
                        <a:solidFill>
                          <a:sysClr val="windowText" lastClr="000000"/>
                        </a:solidFill>
                        <a:latin typeface="Meiryo UI" panose="020B0604030504040204" pitchFamily="50" charset="-128"/>
                        <a:ea typeface="Meiryo UI" panose="020B0604030504040204" pitchFamily="50" charset="-128"/>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42404">
                <a:tc>
                  <a:txBody>
                    <a:bodyPr/>
                    <a:lstStyle/>
                    <a:p>
                      <a:pPr algn="ctr"/>
                      <a:r>
                        <a:rPr kumimoji="1" lang="ja-JP" altLang="en-US" sz="1600" b="1" dirty="0" smtClean="0">
                          <a:solidFill>
                            <a:sysClr val="windowText" lastClr="000000"/>
                          </a:solidFill>
                          <a:latin typeface="Meiryo UI" panose="020B0604030504040204" pitchFamily="50" charset="-128"/>
                          <a:ea typeface="Meiryo UI" panose="020B0604030504040204" pitchFamily="50" charset="-128"/>
                        </a:rPr>
                        <a:t>マニュアルについて</a:t>
                      </a:r>
                      <a:endParaRPr kumimoji="1" lang="ja-JP" altLang="en-US"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l"/>
                      <a:r>
                        <a:rPr kumimoji="1" lang="ja-JP" altLang="en-US" sz="2000" dirty="0" smtClean="0">
                          <a:solidFill>
                            <a:sysClr val="windowText" lastClr="000000"/>
                          </a:solidFill>
                          <a:latin typeface="Meiryo UI" panose="020B0604030504040204" pitchFamily="50" charset="-128"/>
                          <a:ea typeface="Meiryo UI" panose="020B0604030504040204" pitchFamily="50" charset="-128"/>
                        </a:rPr>
                        <a:t>　〇をつけてください　　　　　　　持っている　　・　　持っていない</a:t>
                      </a:r>
                      <a:endParaRPr kumimoji="1" lang="en-US" altLang="ja-JP" sz="2000" dirty="0" smtClean="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en-US" altLang="ja-JP" sz="1400" dirty="0" smtClean="0">
                        <a:solidFill>
                          <a:sysClr val="windowText" lastClr="000000"/>
                        </a:solidFill>
                        <a:latin typeface="Meiryo UI" panose="020B0604030504040204" pitchFamily="50" charset="-128"/>
                        <a:ea typeface="Meiryo UI" panose="020B0604030504040204" pitchFamily="50" charset="-128"/>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8" name="テキスト ボックス 7"/>
          <p:cNvSpPr txBox="1"/>
          <p:nvPr/>
        </p:nvSpPr>
        <p:spPr>
          <a:xfrm>
            <a:off x="946481" y="15644178"/>
            <a:ext cx="10301218" cy="369332"/>
          </a:xfrm>
          <a:prstGeom prst="rect">
            <a:avLst/>
          </a:prstGeom>
          <a:noFill/>
        </p:spPr>
        <p:txBody>
          <a:bodyPr wrap="none" rtlCol="0">
            <a:spAutoFit/>
          </a:bodyPr>
          <a:lstStyle/>
          <a:p>
            <a:pPr algn="ctr"/>
            <a:r>
              <a:rPr kumimoji="1" lang="en-US" altLang="ja-JP" b="1" dirty="0" smtClean="0">
                <a:latin typeface="Meiryo UI" panose="020B0604030504040204" pitchFamily="50" charset="-128"/>
                <a:ea typeface="Meiryo UI" panose="020B0604030504040204" pitchFamily="50" charset="-128"/>
              </a:rPr>
              <a:t>※Vineland-Ⅱ</a:t>
            </a:r>
            <a:r>
              <a:rPr kumimoji="1" lang="ja-JP" altLang="en-US" b="1" dirty="0" smtClean="0">
                <a:latin typeface="Meiryo UI" panose="020B0604030504040204" pitchFamily="50" charset="-128"/>
                <a:ea typeface="Meiryo UI" panose="020B0604030504040204" pitchFamily="50" charset="-128"/>
              </a:rPr>
              <a:t>マニュアルをお持ちの方は、ご持参ください。お持ちでない方は貸し出します（</a:t>
            </a:r>
            <a:r>
              <a:rPr kumimoji="1" lang="en-US" altLang="ja-JP" b="1" dirty="0" smtClean="0">
                <a:latin typeface="Meiryo UI" panose="020B0604030504040204" pitchFamily="50" charset="-128"/>
                <a:ea typeface="Meiryo UI" panose="020B0604030504040204" pitchFamily="50" charset="-128"/>
              </a:rPr>
              <a:t>2</a:t>
            </a:r>
            <a:r>
              <a:rPr kumimoji="1" lang="ja-JP" altLang="en-US" b="1" dirty="0" smtClean="0">
                <a:latin typeface="Meiryo UI" panose="020B0604030504040204" pitchFamily="50" charset="-128"/>
                <a:ea typeface="Meiryo UI" panose="020B0604030504040204" pitchFamily="50" charset="-128"/>
              </a:rPr>
              <a:t>人で</a:t>
            </a:r>
            <a:r>
              <a:rPr kumimoji="1" lang="en-US" altLang="ja-JP" b="1" dirty="0" smtClean="0">
                <a:latin typeface="Meiryo UI" panose="020B0604030504040204" pitchFamily="50" charset="-128"/>
                <a:ea typeface="Meiryo UI" panose="020B0604030504040204" pitchFamily="50" charset="-128"/>
              </a:rPr>
              <a:t>1</a:t>
            </a:r>
            <a:r>
              <a:rPr kumimoji="1" lang="ja-JP" altLang="en-US" b="1" dirty="0" smtClean="0">
                <a:latin typeface="Meiryo UI" panose="020B0604030504040204" pitchFamily="50" charset="-128"/>
                <a:ea typeface="Meiryo UI" panose="020B0604030504040204" pitchFamily="50" charset="-128"/>
              </a:rPr>
              <a:t>冊）。</a:t>
            </a:r>
            <a:endParaRPr kumimoji="1" lang="ja-JP" altLang="en-US" b="1"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4956757" y="9497696"/>
            <a:ext cx="2236510" cy="584775"/>
          </a:xfrm>
          <a:prstGeom prst="rect">
            <a:avLst/>
          </a:prstGeom>
          <a:noFill/>
        </p:spPr>
        <p:txBody>
          <a:bodyPr wrap="none" rtlCol="0">
            <a:spAutoFit/>
          </a:bodyPr>
          <a:lstStyle/>
          <a:p>
            <a:pPr algn="ctr"/>
            <a:r>
              <a:rPr kumimoji="1" lang="ja-JP" altLang="en-US" sz="3200" b="1" dirty="0" smtClean="0">
                <a:latin typeface="Meiryo UI" panose="020B0604030504040204" pitchFamily="50" charset="-128"/>
                <a:ea typeface="Meiryo UI" panose="020B0604030504040204" pitchFamily="50" charset="-128"/>
              </a:rPr>
              <a:t>受講申込書</a:t>
            </a:r>
            <a:endParaRPr kumimoji="1" lang="ja-JP" altLang="en-US" sz="3200" b="1"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5665304" y="15304307"/>
            <a:ext cx="1319592" cy="307777"/>
          </a:xfrm>
          <a:prstGeom prst="rect">
            <a:avLst/>
          </a:prstGeom>
          <a:noFill/>
        </p:spPr>
        <p:txBody>
          <a:bodyPr wrap="none" rtlCol="0">
            <a:spAutoFit/>
          </a:bodyPr>
          <a:lstStyle/>
          <a:p>
            <a:r>
              <a:rPr kumimoji="1" lang="ja-JP" altLang="en-US" sz="1400" dirty="0" smtClean="0">
                <a:latin typeface="Meiryo UI" panose="020B0604030504040204" pitchFamily="50" charset="-128"/>
                <a:ea typeface="Meiryo UI" panose="020B0604030504040204" pitchFamily="50" charset="-128"/>
              </a:rPr>
              <a:t>（持参できる）</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71522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349</TotalTime>
  <Words>169</Words>
  <Application>Microsoft Office PowerPoint</Application>
  <PresentationFormat>ユーザー設定</PresentationFormat>
  <Paragraphs>70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Ｐゴシック</vt:lpstr>
      <vt:lpstr>Arial</vt:lpstr>
      <vt:lpstr>Calibri</vt:lpstr>
      <vt:lpstr>Calibri Light</vt:lpstr>
      <vt:lpstr>Office テーマ</vt:lpstr>
      <vt:lpstr>Vineland-Ⅱ適応行動尺度研修会 ～評価の実習と解説～</vt:lpstr>
      <vt:lpstr>講師紹介  　　黒田　美保氏  東京大学大学院医学系研究科博士課程修了。医学博士、学術博士、臨床心理士、臨床発達心理士。 2005年～2006年ノースカロライナ大学医学部TEACCH部留学後、国立精神神経医療研究センター精神保健研究所、福島大学、名古屋学芸大学、広島修道大学等を経て現職。他に東京大学大学院教育学研究科客員教授、福島大学子どものメンタルヘルス支援事業推進室客員教授、浜松医科大学子どものこころの発達研究センター客員教授、昭和大学発達障害医療研究所客員教授を務めておられます。 発達障害の中でも、自閉スペクトラム症を主に研究されており、アセスメントや心理学的介入の新しいアプローチの開発も行っておられますが、心理学だけでなく生物学的な視点からの研究にも取り組まれています。また、研究を臨床につなぐことも重要な役割だと考え、実際の発達障害の療育や就労の現場に研究知見を活かすことに加え、健診システムやフォローアップの改善にも自治体とともに取り組まれています。</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Vineland-Ⅱ適応行動尺度 研修会 ～評価の実習と解説～</dc:title>
  <dc:creator>shiencenter3</dc:creator>
  <cp:lastModifiedBy>tutuji15</cp:lastModifiedBy>
  <cp:revision>27</cp:revision>
  <cp:lastPrinted>2018-08-06T05:41:54Z</cp:lastPrinted>
  <dcterms:created xsi:type="dcterms:W3CDTF">2018-01-16T22:28:07Z</dcterms:created>
  <dcterms:modified xsi:type="dcterms:W3CDTF">2018-08-06T06:25:25Z</dcterms:modified>
</cp:coreProperties>
</file>