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56" d="100"/>
          <a:sy n="56" d="100"/>
        </p:scale>
        <p:origin x="21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297104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03434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41196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42479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73697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22337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10864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93005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02827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426202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91904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8"/>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532A900-6EBE-47B3-9F93-D4E6F1C6C2AC}" type="datetimeFigureOut">
              <a:rPr kumimoji="1" lang="ja-JP" altLang="en-US" smtClean="0"/>
              <a:t>2017/4/26</a:t>
            </a:fld>
            <a:endParaRPr kumimoji="1" lang="ja-JP" altLang="en-US"/>
          </a:p>
        </p:txBody>
      </p:sp>
      <p:sp>
        <p:nvSpPr>
          <p:cNvPr id="5" name="Footer Placeholder 4"/>
          <p:cNvSpPr>
            <a:spLocks noGrp="1"/>
          </p:cNvSpPr>
          <p:nvPr>
            <p:ph type="ftr" sz="quarter" idx="3"/>
          </p:nvPr>
        </p:nvSpPr>
        <p:spPr>
          <a:xfrm>
            <a:off x="2271714"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0084606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5022588" y="532568"/>
            <a:ext cx="1386979" cy="1259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4598419" y="1277629"/>
            <a:ext cx="848334" cy="7826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テキスト ボックス 1"/>
          <p:cNvSpPr txBox="1"/>
          <p:nvPr/>
        </p:nvSpPr>
        <p:spPr>
          <a:xfrm>
            <a:off x="137485" y="88006"/>
            <a:ext cx="5677105" cy="1893229"/>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r>
              <a:rPr lang="ja-JP" altLang="en-US" sz="7200" b="1" kern="100" dirty="0">
                <a:ln w="38100" cap="flat" cmpd="sng" algn="ctr">
                  <a:solidFill>
                    <a:srgbClr val="00B050"/>
                  </a:solidFill>
                  <a:prstDash val="solid"/>
                  <a:round/>
                </a:ln>
                <a:solidFill>
                  <a:srgbClr val="FFFFFF"/>
                </a:solidFill>
                <a:effectLst>
                  <a:outerShdw dist="38100" dir="2700000" algn="tl">
                    <a:srgbClr val="FFC000"/>
                  </a:outerShdw>
                </a:effectLst>
                <a:latin typeface="HGS創英角ｺﾞｼｯｸUB" panose="020B0900000000000000" pitchFamily="50" charset="-128"/>
                <a:ea typeface="HGS創英角ｺﾞｼｯｸUB" panose="020B0900000000000000" pitchFamily="50" charset="-128"/>
                <a:cs typeface="メイリオ" panose="020B0604030504040204" pitchFamily="50" charset="-128"/>
              </a:rPr>
              <a:t>発達障害支援</a:t>
            </a:r>
            <a:endParaRPr lang="ja-JP" altLang="en-US" sz="1200" kern="100" dirty="0">
              <a:ln w="38100" cap="flat" cmpd="sng" algn="ctr">
                <a:solidFill>
                  <a:srgbClr val="00B050"/>
                </a:solidFill>
                <a:prstDash val="solid"/>
                <a:round/>
              </a:ln>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r>
              <a:rPr lang="ja-JP" altLang="en-US" sz="7200" b="1" kern="100" dirty="0">
                <a:ln w="38100" cap="flat" cmpd="sng" algn="ctr">
                  <a:solidFill>
                    <a:srgbClr val="00B050"/>
                  </a:solidFill>
                  <a:prstDash val="solid"/>
                  <a:round/>
                </a:ln>
                <a:solidFill>
                  <a:srgbClr val="FFFFFF"/>
                </a:solidFill>
                <a:effectLst>
                  <a:outerShdw dist="38100" dir="2700000" algn="tl">
                    <a:srgbClr val="FFC000"/>
                  </a:outerShdw>
                </a:effectLst>
                <a:latin typeface="HGS創英角ｺﾞｼｯｸUB" panose="020B0900000000000000" pitchFamily="50" charset="-128"/>
                <a:ea typeface="HGS創英角ｺﾞｼｯｸUB" panose="020B0900000000000000" pitchFamily="50" charset="-128"/>
                <a:cs typeface="メイリオ" panose="020B0604030504040204" pitchFamily="50" charset="-128"/>
              </a:rPr>
              <a:t>基礎研修</a:t>
            </a:r>
            <a:endParaRPr lang="ja-JP" altLang="en-US" sz="1200" kern="100" dirty="0">
              <a:ln w="38100" cap="flat" cmpd="sng" algn="ctr">
                <a:solidFill>
                  <a:srgbClr val="00B050"/>
                </a:solidFill>
                <a:prstDash val="solid"/>
                <a:round/>
              </a:ln>
              <a:solidFill>
                <a:prstClr val="black"/>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6" name="円/楕円 5"/>
          <p:cNvSpPr/>
          <p:nvPr/>
        </p:nvSpPr>
        <p:spPr>
          <a:xfrm>
            <a:off x="448993" y="3367772"/>
            <a:ext cx="977301" cy="972989"/>
          </a:xfrm>
          <a:prstGeom prst="ellipse">
            <a:avLst/>
          </a:prstGeom>
          <a:solidFill>
            <a:sysClr val="windowText" lastClr="000000"/>
          </a:solidFill>
          <a:ln w="12700" cap="flat" cmpd="sng" algn="ctr">
            <a:solidFill>
              <a:sysClr val="windowText" lastClr="000000"/>
            </a:solidFill>
            <a:prstDash val="solid"/>
            <a:miter lim="800000"/>
          </a:ln>
          <a:effectLst/>
        </p:spPr>
        <p:txBody>
          <a:bodyPr rot="0" spcFirstLastPara="0" vert="horz" wrap="none" lIns="91440" tIns="45720" rIns="91440" bIns="45720" numCol="1" spcCol="0" rtlCol="0" fromWordArt="0" anchor="ctr" anchorCtr="0" forceAA="0" compatLnSpc="1">
            <a:prstTxWarp prst="textNoShape">
              <a:avLst/>
            </a:prstTxWarp>
            <a:noAutofit/>
          </a:bodyPr>
          <a:lstStyle/>
          <a:p>
            <a:pPr algn="ctr">
              <a:defRPr/>
            </a:pPr>
            <a:r>
              <a:rPr kumimoji="0" lang="ja-JP" altLang="en-US" sz="2000" b="1"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rPr>
              <a:t>日程</a:t>
            </a:r>
            <a:endParaRPr kumimoji="0" lang="en-US" altLang="ja-JP" sz="2000" b="1"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sz="2000" b="1"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rPr>
              <a:t>会場</a:t>
            </a:r>
            <a:endParaRPr kumimoji="0" lang="ja-JP" altLang="en-US" sz="1200"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5"/>
          <p:cNvSpPr txBox="1"/>
          <p:nvPr/>
        </p:nvSpPr>
        <p:spPr>
          <a:xfrm rot="20452177">
            <a:off x="1712197" y="3137240"/>
            <a:ext cx="1266825" cy="554990"/>
          </a:xfrm>
          <a:prstGeom prst="rect">
            <a:avLst/>
          </a:prstGeom>
          <a:noFill/>
          <a:ln>
            <a:noFill/>
          </a:ln>
          <a:effectLst/>
        </p:spPr>
        <p:txBody>
          <a:bodyPr rot="0" spcFirstLastPara="0" vert="horz" wrap="none" lIns="74295" tIns="8890" rIns="74295" bIns="8890" numCol="1" spcCol="0" rtlCol="0" fromWordArt="0" anchor="t" anchorCtr="0" forceAA="0" compatLnSpc="1">
            <a:prstTxWarp prst="textNoShape">
              <a:avLst/>
            </a:prstTxWarp>
            <a:noAutofit/>
          </a:bodyPr>
          <a:lstStyle/>
          <a:p>
            <a:pPr algn="just"/>
            <a:r>
              <a:rPr lang="ja-JP" altLang="en-US" sz="2200" kern="100" dirty="0">
                <a:solidFill>
                  <a:srgbClr val="5B9BD5"/>
                </a:solidFill>
                <a:effectLst>
                  <a:outerShdw blurRad="38100" dist="25400" dir="5400000" algn="ctr">
                    <a:srgbClr val="6E747A">
                      <a:alpha val="43000"/>
                    </a:srgbClr>
                  </a:outerShdw>
                </a:effectLst>
                <a:latin typeface="Century" panose="02040604050505020304" pitchFamily="18" charset="0"/>
                <a:ea typeface="メイリオ" panose="020B0604030504040204" pitchFamily="50" charset="-128"/>
                <a:cs typeface="Times New Roman" panose="02020603050405020304" pitchFamily="18" charset="0"/>
              </a:rPr>
              <a:t>西部会場</a:t>
            </a:r>
            <a:endParaRPr lang="ja-JP" altLang="en-US" sz="105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5"/>
          <p:cNvSpPr txBox="1"/>
          <p:nvPr/>
        </p:nvSpPr>
        <p:spPr>
          <a:xfrm rot="20452177">
            <a:off x="1712198" y="4209012"/>
            <a:ext cx="1266825" cy="554990"/>
          </a:xfrm>
          <a:prstGeom prst="rect">
            <a:avLst/>
          </a:prstGeom>
          <a:noFill/>
          <a:ln>
            <a:noFill/>
          </a:ln>
          <a:effectLst/>
        </p:spPr>
        <p:txBody>
          <a:bodyPr rot="0" spcFirstLastPara="0" vert="horz" wrap="none" lIns="74295" tIns="8890" rIns="74295" bIns="8890" numCol="1" spcCol="0" rtlCol="0" fromWordArt="0" anchor="t" anchorCtr="0" forceAA="0" compatLnSpc="1">
            <a:prstTxWarp prst="textNoShape">
              <a:avLst/>
            </a:prstTxWarp>
            <a:noAutofit/>
          </a:bodyPr>
          <a:lstStyle/>
          <a:p>
            <a:pPr algn="just"/>
            <a:r>
              <a:rPr lang="ja-JP" altLang="en-US" sz="2200" kern="100" dirty="0">
                <a:solidFill>
                  <a:srgbClr val="5B9BD5"/>
                </a:solidFill>
                <a:effectLst>
                  <a:outerShdw blurRad="38100" dist="25400" dir="5400000" algn="ctr">
                    <a:srgbClr val="6E747A">
                      <a:alpha val="43000"/>
                    </a:srgbClr>
                  </a:outerShdw>
                </a:effectLst>
                <a:latin typeface="Century" panose="02040604050505020304" pitchFamily="18" charset="0"/>
                <a:ea typeface="メイリオ" panose="020B0604030504040204" pitchFamily="50" charset="-128"/>
                <a:cs typeface="Times New Roman" panose="02020603050405020304" pitchFamily="18" charset="0"/>
              </a:rPr>
              <a:t>東部会場</a:t>
            </a:r>
            <a:endParaRPr lang="ja-JP" altLang="en-US" sz="105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テキスト ボックス 5"/>
          <p:cNvSpPr txBox="1"/>
          <p:nvPr/>
        </p:nvSpPr>
        <p:spPr>
          <a:xfrm rot="20452177">
            <a:off x="1701324" y="5158754"/>
            <a:ext cx="1266825" cy="554990"/>
          </a:xfrm>
          <a:prstGeom prst="rect">
            <a:avLst/>
          </a:prstGeom>
          <a:noFill/>
          <a:ln>
            <a:noFill/>
          </a:ln>
          <a:effectLst/>
        </p:spPr>
        <p:txBody>
          <a:bodyPr rot="0" spcFirstLastPara="0" vert="horz" wrap="none" lIns="74295" tIns="8890" rIns="74295" bIns="8890" numCol="1" spcCol="0" rtlCol="0" fromWordArt="0" anchor="t" anchorCtr="0" forceAA="0" compatLnSpc="1">
            <a:prstTxWarp prst="textNoShape">
              <a:avLst/>
            </a:prstTxWarp>
            <a:noAutofit/>
          </a:bodyPr>
          <a:lstStyle/>
          <a:p>
            <a:pPr algn="just"/>
            <a:r>
              <a:rPr lang="ja-JP" altLang="en-US" sz="2200" kern="100" dirty="0">
                <a:solidFill>
                  <a:srgbClr val="5B9BD5"/>
                </a:solidFill>
                <a:effectLst>
                  <a:outerShdw blurRad="38100" dist="25400" dir="5400000" algn="ctr">
                    <a:srgbClr val="6E747A">
                      <a:alpha val="43000"/>
                    </a:srgbClr>
                  </a:outerShdw>
                </a:effectLst>
                <a:latin typeface="Century" panose="02040604050505020304" pitchFamily="18" charset="0"/>
                <a:ea typeface="メイリオ" panose="020B0604030504040204" pitchFamily="50" charset="-128"/>
                <a:cs typeface="Times New Roman" panose="02020603050405020304" pitchFamily="18" charset="0"/>
              </a:rPr>
              <a:t>北部会場</a:t>
            </a:r>
            <a:endParaRPr lang="ja-JP" altLang="en-US" sz="1050" kern="100" dirty="0">
              <a:solidFill>
                <a:prstClr val="black"/>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テキスト ボックス 8"/>
          <p:cNvSpPr txBox="1"/>
          <p:nvPr/>
        </p:nvSpPr>
        <p:spPr bwMode="white">
          <a:xfrm>
            <a:off x="3034981" y="2992438"/>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prstClr val="black"/>
                </a:solidFill>
                <a:ea typeface="メイリオ" panose="020B0604030504040204" pitchFamily="50" charset="-128"/>
                <a:cs typeface="Times New Roman" panose="02020603050405020304" pitchFamily="18" charset="0"/>
              </a:rPr>
              <a:t>平成２９年　　　 月　　　　　日（木）</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11" name="テキスト ボックス 9"/>
          <p:cNvSpPr txBox="1"/>
          <p:nvPr/>
        </p:nvSpPr>
        <p:spPr>
          <a:xfrm>
            <a:off x="3936210" y="2589088"/>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800" kern="100" dirty="0">
                <a:solidFill>
                  <a:prstClr val="black"/>
                </a:solidFill>
                <a:ea typeface="メイリオ" panose="020B0604030504040204" pitchFamily="50" charset="-128"/>
                <a:cs typeface="Times New Roman" panose="02020603050405020304" pitchFamily="18" charset="0"/>
              </a:rPr>
              <a:t>５</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12" name="テキスト ボックス 10"/>
          <p:cNvSpPr txBox="1"/>
          <p:nvPr/>
        </p:nvSpPr>
        <p:spPr>
          <a:xfrm>
            <a:off x="4755362" y="2589088"/>
            <a:ext cx="1019175"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sz="4800" kern="100">
                <a:solidFill>
                  <a:prstClr val="black"/>
                </a:solidFill>
                <a:latin typeface="メイリオ" panose="020B0604030504040204" pitchFamily="50" charset="-128"/>
                <a:ea typeface="ＭＳ 明朝" panose="02020609040205080304" pitchFamily="17" charset="-128"/>
                <a:cs typeface="Times New Roman" panose="02020603050405020304" pitchFamily="18" charset="0"/>
              </a:rPr>
              <a:t>25</a:t>
            </a:r>
            <a:endParaRPr lang="ja-JP" altLang="en-US" sz="1050" kern="100">
              <a:solidFill>
                <a:prstClr val="black"/>
              </a:solidFill>
              <a:ea typeface="ＭＳ 明朝" panose="02020609040205080304" pitchFamily="17" charset="-128"/>
              <a:cs typeface="Times New Roman" panose="02020603050405020304" pitchFamily="18" charset="0"/>
            </a:endParaRPr>
          </a:p>
        </p:txBody>
      </p:sp>
      <p:sp>
        <p:nvSpPr>
          <p:cNvPr id="13" name="テキスト ボックス 8"/>
          <p:cNvSpPr txBox="1"/>
          <p:nvPr/>
        </p:nvSpPr>
        <p:spPr bwMode="white">
          <a:xfrm>
            <a:off x="3034981" y="3299876"/>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600" b="1" kern="100" dirty="0">
                <a:solidFill>
                  <a:prstClr val="black"/>
                </a:solidFill>
                <a:ea typeface="メイリオ" panose="020B0604030504040204" pitchFamily="50" charset="-128"/>
                <a:cs typeface="Times New Roman" panose="02020603050405020304" pitchFamily="18" charset="0"/>
              </a:rPr>
              <a:t>広島市総合福祉センター５階ホール</a:t>
            </a:r>
            <a:endParaRPr lang="ja-JP" altLang="en-US" sz="1100" b="1" kern="100" dirty="0">
              <a:solidFill>
                <a:prstClr val="black"/>
              </a:solidFill>
              <a:ea typeface="ＭＳ 明朝" panose="02020609040205080304" pitchFamily="17" charset="-128"/>
              <a:cs typeface="Times New Roman" panose="02020603050405020304" pitchFamily="18" charset="0"/>
            </a:endParaRPr>
          </a:p>
        </p:txBody>
      </p:sp>
      <p:sp>
        <p:nvSpPr>
          <p:cNvPr id="14" name="テキスト ボックス 8"/>
          <p:cNvSpPr txBox="1"/>
          <p:nvPr/>
        </p:nvSpPr>
        <p:spPr bwMode="white">
          <a:xfrm>
            <a:off x="3034981" y="4016758"/>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prstClr val="black"/>
                </a:solidFill>
                <a:ea typeface="メイリオ" panose="020B0604030504040204" pitchFamily="50" charset="-128"/>
                <a:cs typeface="Times New Roman" panose="02020603050405020304" pitchFamily="18" charset="0"/>
              </a:rPr>
              <a:t>平成２９年　　　 月　　　　　日（火）</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15" name="テキスト ボックス 9"/>
          <p:cNvSpPr txBox="1"/>
          <p:nvPr/>
        </p:nvSpPr>
        <p:spPr>
          <a:xfrm>
            <a:off x="3951614" y="3636838"/>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800" kern="100" dirty="0">
                <a:solidFill>
                  <a:prstClr val="black"/>
                </a:solidFill>
                <a:ea typeface="メイリオ" panose="020B0604030504040204" pitchFamily="50" charset="-128"/>
                <a:cs typeface="Times New Roman" panose="02020603050405020304" pitchFamily="18" charset="0"/>
              </a:rPr>
              <a:t>６</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16" name="テキスト ボックス 9"/>
          <p:cNvSpPr txBox="1"/>
          <p:nvPr/>
        </p:nvSpPr>
        <p:spPr>
          <a:xfrm>
            <a:off x="4828183" y="3636838"/>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800" kern="100" dirty="0">
                <a:solidFill>
                  <a:prstClr val="black"/>
                </a:solidFill>
                <a:ea typeface="メイリオ" panose="020B0604030504040204" pitchFamily="50" charset="-128"/>
                <a:cs typeface="Times New Roman" panose="02020603050405020304" pitchFamily="18" charset="0"/>
              </a:rPr>
              <a:t>６</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17" name="テキスト ボックス 8"/>
          <p:cNvSpPr txBox="1"/>
          <p:nvPr/>
        </p:nvSpPr>
        <p:spPr bwMode="white">
          <a:xfrm>
            <a:off x="3034981" y="4329101"/>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600" b="1" kern="100" dirty="0">
                <a:solidFill>
                  <a:prstClr val="black"/>
                </a:solidFill>
                <a:ea typeface="メイリオ" panose="020B0604030504040204" pitchFamily="50" charset="-128"/>
                <a:cs typeface="Times New Roman" panose="02020603050405020304" pitchFamily="18" charset="0"/>
              </a:rPr>
              <a:t>福山庁舎第１庁舎４階１４１会議室</a:t>
            </a:r>
            <a:endParaRPr lang="ja-JP" altLang="en-US" sz="1100" b="1" kern="100" dirty="0">
              <a:solidFill>
                <a:prstClr val="black"/>
              </a:solidFill>
              <a:ea typeface="ＭＳ 明朝" panose="02020609040205080304" pitchFamily="17" charset="-128"/>
              <a:cs typeface="Times New Roman" panose="02020603050405020304" pitchFamily="18" charset="0"/>
            </a:endParaRPr>
          </a:p>
        </p:txBody>
      </p:sp>
      <p:sp>
        <p:nvSpPr>
          <p:cNvPr id="19" name="テキスト ボックス 8"/>
          <p:cNvSpPr txBox="1"/>
          <p:nvPr/>
        </p:nvSpPr>
        <p:spPr bwMode="white">
          <a:xfrm>
            <a:off x="3065380" y="5029535"/>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prstClr val="black"/>
                </a:solidFill>
                <a:ea typeface="メイリオ" panose="020B0604030504040204" pitchFamily="50" charset="-128"/>
                <a:cs typeface="Times New Roman" panose="02020603050405020304" pitchFamily="18" charset="0"/>
              </a:rPr>
              <a:t>平成２９年　　　 月　　　　　日（木）</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20" name="テキスト ボックス 9"/>
          <p:cNvSpPr txBox="1"/>
          <p:nvPr/>
        </p:nvSpPr>
        <p:spPr>
          <a:xfrm>
            <a:off x="3936210" y="4703245"/>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800" kern="100" dirty="0">
                <a:solidFill>
                  <a:prstClr val="black"/>
                </a:solidFill>
                <a:ea typeface="メイリオ" panose="020B0604030504040204" pitchFamily="50" charset="-128"/>
                <a:cs typeface="Times New Roman" panose="02020603050405020304" pitchFamily="18" charset="0"/>
              </a:rPr>
              <a:t>６</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21" name="テキスト ボックス 9"/>
          <p:cNvSpPr txBox="1"/>
          <p:nvPr/>
        </p:nvSpPr>
        <p:spPr>
          <a:xfrm>
            <a:off x="4837030" y="4703245"/>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800" kern="100" dirty="0">
                <a:solidFill>
                  <a:prstClr val="black"/>
                </a:solidFill>
                <a:ea typeface="メイリオ" panose="020B0604030504040204" pitchFamily="50" charset="-128"/>
                <a:cs typeface="Times New Roman" panose="02020603050405020304" pitchFamily="18" charset="0"/>
              </a:rPr>
              <a:t>８</a:t>
            </a:r>
            <a:endParaRPr lang="ja-JP" altLang="en-US" sz="1050" kern="100" dirty="0">
              <a:solidFill>
                <a:prstClr val="black"/>
              </a:solidFill>
              <a:ea typeface="ＭＳ 明朝" panose="02020609040205080304" pitchFamily="17" charset="-128"/>
              <a:cs typeface="Times New Roman" panose="02020603050405020304" pitchFamily="18" charset="0"/>
            </a:endParaRPr>
          </a:p>
        </p:txBody>
      </p:sp>
      <p:sp>
        <p:nvSpPr>
          <p:cNvPr id="22" name="テキスト ボックス 8"/>
          <p:cNvSpPr txBox="1"/>
          <p:nvPr/>
        </p:nvSpPr>
        <p:spPr bwMode="white">
          <a:xfrm>
            <a:off x="3034981" y="5386847"/>
            <a:ext cx="3543300"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600" b="1" kern="100" dirty="0">
                <a:solidFill>
                  <a:prstClr val="black"/>
                </a:solidFill>
                <a:ea typeface="メイリオ" panose="020B0604030504040204" pitchFamily="50" charset="-128"/>
                <a:cs typeface="Times New Roman" panose="02020603050405020304" pitchFamily="18" charset="0"/>
              </a:rPr>
              <a:t>三次庁舎第３庁舎６階６０１会議室</a:t>
            </a:r>
            <a:endParaRPr lang="ja-JP" altLang="en-US" sz="1100" b="1" kern="100" dirty="0">
              <a:solidFill>
                <a:prstClr val="black"/>
              </a:solidFill>
              <a:ea typeface="ＭＳ 明朝" panose="02020609040205080304" pitchFamily="17" charset="-128"/>
              <a:cs typeface="Times New Roman" panose="02020603050405020304" pitchFamily="18" charset="0"/>
            </a:endParaRPr>
          </a:p>
        </p:txBody>
      </p:sp>
      <p:sp>
        <p:nvSpPr>
          <p:cNvPr id="23" name="円/楕円 22"/>
          <p:cNvSpPr/>
          <p:nvPr/>
        </p:nvSpPr>
        <p:spPr>
          <a:xfrm>
            <a:off x="448993" y="5924469"/>
            <a:ext cx="977301" cy="972989"/>
          </a:xfrm>
          <a:prstGeom prst="ellipse">
            <a:avLst/>
          </a:prstGeom>
          <a:solidFill>
            <a:sysClr val="windowText" lastClr="00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2000" b="1"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rPr>
              <a:t>対象</a:t>
            </a:r>
            <a:endParaRPr kumimoji="0" lang="en-US" altLang="ja-JP" sz="2000" b="1" kern="100" dirty="0">
              <a:solidFill>
                <a:sysClr val="window" lastClr="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8"/>
          <p:cNvSpPr txBox="1"/>
          <p:nvPr/>
        </p:nvSpPr>
        <p:spPr bwMode="white">
          <a:xfrm>
            <a:off x="1721647" y="6015444"/>
            <a:ext cx="4856634" cy="87646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kern="100" dirty="0">
                <a:solidFill>
                  <a:prstClr val="black"/>
                </a:solidFill>
                <a:ea typeface="メイリオ" panose="020B0604030504040204" pitchFamily="50" charset="-128"/>
                <a:cs typeface="Times New Roman" panose="02020603050405020304" pitchFamily="18" charset="0"/>
              </a:rPr>
              <a:t>発達障害児（者）に関わる職員</a:t>
            </a:r>
            <a:endParaRPr lang="en-US" altLang="ja-JP" sz="1200" kern="100" dirty="0">
              <a:solidFill>
                <a:prstClr val="black"/>
              </a:solidFill>
              <a:ea typeface="メイリオ" panose="020B0604030504040204" pitchFamily="50" charset="-128"/>
              <a:cs typeface="Times New Roman" panose="02020603050405020304" pitchFamily="18" charset="0"/>
            </a:endParaRPr>
          </a:p>
          <a:p>
            <a:pPr algn="just"/>
            <a:r>
              <a:rPr lang="ja-JP" altLang="en-US" sz="1200" kern="100" dirty="0">
                <a:solidFill>
                  <a:prstClr val="black"/>
                </a:solidFill>
                <a:ea typeface="メイリオ" panose="020B0604030504040204" pitchFamily="50" charset="-128"/>
                <a:cs typeface="Times New Roman" panose="02020603050405020304" pitchFamily="18" charset="0"/>
              </a:rPr>
              <a:t>具体的には</a:t>
            </a:r>
            <a:r>
              <a:rPr lang="en-US" altLang="ja-JP" sz="1200" kern="100" dirty="0">
                <a:solidFill>
                  <a:prstClr val="black"/>
                </a:solidFill>
                <a:ea typeface="メイリオ" panose="020B0604030504040204" pitchFamily="50" charset="-128"/>
                <a:cs typeface="Times New Roman" panose="02020603050405020304" pitchFamily="18" charset="0"/>
              </a:rPr>
              <a:t>…</a:t>
            </a:r>
            <a:r>
              <a:rPr lang="ja-JP" altLang="en-US" sz="1200" kern="100" dirty="0">
                <a:solidFill>
                  <a:prstClr val="black"/>
                </a:solidFill>
                <a:ea typeface="メイリオ" panose="020B0604030504040204" pitchFamily="50" charset="-128"/>
                <a:cs typeface="Times New Roman" panose="02020603050405020304" pitchFamily="18" charset="0"/>
              </a:rPr>
              <a:t>行政職員、保健師、保育所・幼稚園等、児童発達支援センター、児童発達支援事業所、放課後等デイサービス事業所、福祉サービス事業所、ハローワーク職員　などなど</a:t>
            </a:r>
            <a:endParaRPr lang="en-US" altLang="ja-JP" sz="1000" kern="100" dirty="0">
              <a:solidFill>
                <a:prstClr val="black"/>
              </a:solidFill>
              <a:ea typeface="ＭＳ 明朝" panose="02020609040205080304" pitchFamily="17" charset="-128"/>
              <a:cs typeface="Times New Roman" panose="02020603050405020304" pitchFamily="18" charset="0"/>
            </a:endParaRPr>
          </a:p>
        </p:txBody>
      </p:sp>
      <p:sp>
        <p:nvSpPr>
          <p:cNvPr id="25" name="テキスト ボックス 8"/>
          <p:cNvSpPr txBox="1"/>
          <p:nvPr/>
        </p:nvSpPr>
        <p:spPr bwMode="white">
          <a:xfrm>
            <a:off x="78179" y="4528263"/>
            <a:ext cx="1624217" cy="87646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altLang="en-US" sz="14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全会場</a:t>
            </a:r>
            <a:endParaRPr lang="en-US" altLang="ja-JP" sz="14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6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１０：００～</a:t>
            </a:r>
            <a:endParaRPr lang="en-US" altLang="ja-JP" sz="16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6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１６：３０</a:t>
            </a:r>
            <a:endParaRPr lang="en-US" altLang="ja-JP" sz="16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円/楕円 25"/>
          <p:cNvSpPr/>
          <p:nvPr/>
        </p:nvSpPr>
        <p:spPr>
          <a:xfrm>
            <a:off x="448993" y="7060003"/>
            <a:ext cx="977301" cy="972989"/>
          </a:xfrm>
          <a:prstGeom prst="ellipse">
            <a:avLst/>
          </a:prstGeom>
          <a:solidFill>
            <a:sysClr val="windowText" lastClr="00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2000" b="1" kern="100" dirty="0">
                <a:solidFill>
                  <a:sysClr val="window" lastClr="FFFFFF"/>
                </a:solidFill>
                <a:latin typeface="Century" panose="020F0502020204030204"/>
                <a:ea typeface="メイリオ" panose="020B0604030504040204" pitchFamily="50" charset="-128"/>
                <a:cs typeface="Times New Roman" panose="02020603050405020304" pitchFamily="18" charset="0"/>
              </a:rPr>
              <a:t>内容</a:t>
            </a:r>
            <a:endParaRPr kumimoji="0" lang="en-US" altLang="ja-JP" sz="2000" b="1" kern="100" dirty="0">
              <a:solidFill>
                <a:sysClr val="window" lastClr="FFFFFF"/>
              </a:solidFill>
              <a:latin typeface="Century" panose="020F0502020204030204"/>
              <a:ea typeface="メイリオ" panose="020B0604030504040204" pitchFamily="50" charset="-128"/>
              <a:cs typeface="Times New Roman" panose="02020603050405020304" pitchFamily="18" charset="0"/>
            </a:endParaRPr>
          </a:p>
        </p:txBody>
      </p:sp>
      <p:sp>
        <p:nvSpPr>
          <p:cNvPr id="27" name="テキスト ボックス 8"/>
          <p:cNvSpPr txBox="1"/>
          <p:nvPr/>
        </p:nvSpPr>
        <p:spPr bwMode="white">
          <a:xfrm>
            <a:off x="1639704" y="7033054"/>
            <a:ext cx="5020523" cy="87646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kern="100" dirty="0">
                <a:solidFill>
                  <a:prstClr val="black"/>
                </a:solidFill>
                <a:ea typeface="メイリオ" panose="020B0604030504040204" pitchFamily="50" charset="-128"/>
                <a:cs typeface="Times New Roman" panose="02020603050405020304" pitchFamily="18" charset="0"/>
              </a:rPr>
              <a:t>（講義）発達障害の理解</a:t>
            </a:r>
            <a:endParaRPr lang="en-US" altLang="ja-JP" sz="1200" kern="100" dirty="0">
              <a:solidFill>
                <a:prstClr val="black"/>
              </a:solidFill>
              <a:ea typeface="メイリオ" panose="020B0604030504040204" pitchFamily="50" charset="-128"/>
              <a:cs typeface="Times New Roman" panose="02020603050405020304" pitchFamily="18" charset="0"/>
            </a:endParaRPr>
          </a:p>
          <a:p>
            <a:pPr algn="just"/>
            <a:r>
              <a:rPr lang="ja-JP" altLang="en-US" sz="1200" kern="100" dirty="0">
                <a:solidFill>
                  <a:prstClr val="black"/>
                </a:solidFill>
                <a:ea typeface="メイリオ" panose="020B0604030504040204" pitchFamily="50" charset="-128"/>
                <a:cs typeface="Times New Roman" panose="02020603050405020304" pitchFamily="18" charset="0"/>
              </a:rPr>
              <a:t>（講義）ライフステージにおける課題＆支援センターの紹介</a:t>
            </a:r>
            <a:endParaRPr lang="en-US" altLang="ja-JP" sz="1200" kern="100" dirty="0">
              <a:solidFill>
                <a:prstClr val="black"/>
              </a:solidFill>
              <a:ea typeface="メイリオ" panose="020B0604030504040204" pitchFamily="50" charset="-128"/>
              <a:cs typeface="Times New Roman" panose="02020603050405020304" pitchFamily="18" charset="0"/>
            </a:endParaRPr>
          </a:p>
          <a:p>
            <a:pPr algn="just"/>
            <a:r>
              <a:rPr lang="ja-JP" altLang="en-US" sz="1200" kern="100" dirty="0">
                <a:solidFill>
                  <a:prstClr val="black"/>
                </a:solidFill>
                <a:ea typeface="メイリオ" panose="020B0604030504040204" pitchFamily="50" charset="-128"/>
                <a:cs typeface="Times New Roman" panose="02020603050405020304" pitchFamily="18" charset="0"/>
              </a:rPr>
              <a:t>（個人演習）発達障害の特性をまとめてみましょう</a:t>
            </a:r>
            <a:endParaRPr lang="en-US" altLang="ja-JP" sz="1200" kern="100" dirty="0">
              <a:solidFill>
                <a:prstClr val="black"/>
              </a:solidFill>
              <a:ea typeface="メイリオ" panose="020B0604030504040204" pitchFamily="50" charset="-128"/>
              <a:cs typeface="Times New Roman" panose="02020603050405020304" pitchFamily="18" charset="0"/>
            </a:endParaRPr>
          </a:p>
          <a:p>
            <a:pPr algn="just"/>
            <a:r>
              <a:rPr lang="ja-JP" altLang="en-US" sz="1200" kern="100" dirty="0">
                <a:solidFill>
                  <a:prstClr val="black"/>
                </a:solidFill>
                <a:ea typeface="メイリオ" panose="020B0604030504040204" pitchFamily="50" charset="-128"/>
                <a:cs typeface="Times New Roman" panose="02020603050405020304" pitchFamily="18" charset="0"/>
              </a:rPr>
              <a:t>（講義）発達障害の支援・環境設定</a:t>
            </a:r>
            <a:endParaRPr lang="en-US" altLang="ja-JP" sz="1200" kern="100" dirty="0">
              <a:solidFill>
                <a:prstClr val="black"/>
              </a:solidFill>
              <a:ea typeface="メイリオ" panose="020B0604030504040204" pitchFamily="50" charset="-128"/>
              <a:cs typeface="Times New Roman" panose="02020603050405020304" pitchFamily="18" charset="0"/>
            </a:endParaRPr>
          </a:p>
          <a:p>
            <a:pPr algn="just"/>
            <a:r>
              <a:rPr lang="ja-JP" altLang="en-US" sz="1200" kern="100" dirty="0">
                <a:solidFill>
                  <a:prstClr val="black"/>
                </a:solidFill>
                <a:ea typeface="メイリオ" panose="020B0604030504040204" pitchFamily="50" charset="-128"/>
                <a:cs typeface="Times New Roman" panose="02020603050405020304" pitchFamily="18" charset="0"/>
              </a:rPr>
              <a:t>（個人演習）発達障害の支援について考えてみましょう</a:t>
            </a:r>
            <a:endParaRPr lang="en-US" altLang="ja-JP" sz="1200" kern="100" dirty="0">
              <a:solidFill>
                <a:prstClr val="black"/>
              </a:solidFill>
              <a:ea typeface="メイリオ" panose="020B0604030504040204" pitchFamily="50" charset="-128"/>
              <a:cs typeface="Times New Roman" panose="02020603050405020304" pitchFamily="18" charset="0"/>
            </a:endParaRPr>
          </a:p>
        </p:txBody>
      </p:sp>
      <p:sp>
        <p:nvSpPr>
          <p:cNvPr id="2" name="テキスト ボックス 1"/>
          <p:cNvSpPr txBox="1"/>
          <p:nvPr/>
        </p:nvSpPr>
        <p:spPr>
          <a:xfrm>
            <a:off x="312981" y="8407997"/>
            <a:ext cx="6825292" cy="369332"/>
          </a:xfrm>
          <a:prstGeom prst="rect">
            <a:avLst/>
          </a:prstGeom>
          <a:noFill/>
        </p:spPr>
        <p:txBody>
          <a:bodyPr wrap="square" rtlCol="0">
            <a:spAutoFit/>
          </a:bodyPr>
          <a:lstStyle/>
          <a:p>
            <a:r>
              <a:rPr lang="ja-JP" altLang="en-US" dirty="0">
                <a:solidFill>
                  <a:prstClr val="black"/>
                </a:solidFill>
                <a:latin typeface="HGS創英角ﾎﾟｯﾌﾟ体" panose="040B0A00000000000000" pitchFamily="50" charset="-128"/>
                <a:ea typeface="HGS創英角ﾎﾟｯﾌﾟ体" panose="040B0A00000000000000" pitchFamily="50" charset="-128"/>
              </a:rPr>
              <a:t>フォロー研修や事業所のフォローアップも予定しています！</a:t>
            </a:r>
          </a:p>
        </p:txBody>
      </p:sp>
      <p:sp>
        <p:nvSpPr>
          <p:cNvPr id="28" name="テキスト ボックス 27"/>
          <p:cNvSpPr txBox="1"/>
          <p:nvPr/>
        </p:nvSpPr>
        <p:spPr>
          <a:xfrm>
            <a:off x="2198540" y="8931105"/>
            <a:ext cx="6825292" cy="261610"/>
          </a:xfrm>
          <a:prstGeom prst="rect">
            <a:avLst/>
          </a:prstGeom>
          <a:noFill/>
        </p:spPr>
        <p:txBody>
          <a:bodyPr wrap="square" rtlCol="0">
            <a:spAutoFit/>
          </a:bodyPr>
          <a:lstStyle/>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主催：広島県障害者支援課　研修実施機関：広島県発達障害者支援センター</a:t>
            </a:r>
          </a:p>
        </p:txBody>
      </p:sp>
      <p:sp>
        <p:nvSpPr>
          <p:cNvPr id="5" name="正方形/長方形 4"/>
          <p:cNvSpPr/>
          <p:nvPr/>
        </p:nvSpPr>
        <p:spPr>
          <a:xfrm>
            <a:off x="4743812" y="2004312"/>
            <a:ext cx="2061449" cy="400110"/>
          </a:xfrm>
          <a:prstGeom prst="rect">
            <a:avLst/>
          </a:prstGeom>
          <a:noFill/>
        </p:spPr>
        <p:txBody>
          <a:bodyPr wrap="square" lIns="91440" tIns="45720" rIns="91440" bIns="45720">
            <a:spAutoFit/>
          </a:bodyPr>
          <a:lstStyle/>
          <a:p>
            <a:pPr algn="ctr"/>
            <a:r>
              <a:rPr lang="ja-JP" altLang="en-US" sz="2000" dirty="0">
                <a:ln w="22225">
                  <a:noFill/>
                  <a:prstDash val="solid"/>
                </a:ln>
                <a:solidFill>
                  <a:srgbClr val="FF0000"/>
                </a:solidFill>
                <a:latin typeface="HGS創英角ｺﾞｼｯｸUB" panose="020B0900000000000000" pitchFamily="50" charset="-128"/>
                <a:ea typeface="HGS創英角ｺﾞｼｯｸUB" panose="020B0900000000000000" pitchFamily="50" charset="-128"/>
              </a:rPr>
              <a:t>参加費無料</a:t>
            </a:r>
          </a:p>
        </p:txBody>
      </p:sp>
      <p:sp>
        <p:nvSpPr>
          <p:cNvPr id="18" name="円形吹き出し 17"/>
          <p:cNvSpPr/>
          <p:nvPr/>
        </p:nvSpPr>
        <p:spPr>
          <a:xfrm>
            <a:off x="5663240" y="7798246"/>
            <a:ext cx="1043412" cy="607055"/>
          </a:xfrm>
          <a:prstGeom prst="wedgeEllipseCallou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希望者</a:t>
            </a:r>
          </a:p>
        </p:txBody>
      </p:sp>
    </p:spTree>
    <p:extLst>
      <p:ext uri="{BB962C8B-B14F-4D97-AF65-F5344CB8AC3E}">
        <p14:creationId xmlns:p14="http://schemas.microsoft.com/office/powerpoint/2010/main" val="3957359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2700" y="0"/>
            <a:ext cx="6327230" cy="82388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0091" tIns="45046" rIns="90091" bIns="45046" rtlCol="0" anchor="ctr"/>
          <a:lstStyle/>
          <a:p>
            <a:pPr algn="ctr"/>
            <a:r>
              <a:rPr lang="ja-JP" altLang="en-US" sz="1576" dirty="0">
                <a:latin typeface="メイリオ" panose="020B0604030504040204" pitchFamily="50" charset="-128"/>
                <a:ea typeface="メイリオ" panose="020B0604030504040204" pitchFamily="50" charset="-128"/>
                <a:cs typeface="メイリオ" panose="020B0604030504040204" pitchFamily="50" charset="-128"/>
              </a:rPr>
              <a:t>発達障害支援基礎研修申込書</a:t>
            </a:r>
            <a:endParaRPr lang="en-US" altLang="ja-JP" sz="1576"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76" dirty="0">
                <a:latin typeface="メイリオ" panose="020B0604030504040204" pitchFamily="50" charset="-128"/>
                <a:ea typeface="メイリオ" panose="020B0604030504040204" pitchFamily="50" charset="-128"/>
                <a:cs typeface="メイリオ" panose="020B0604030504040204" pitchFamily="50" charset="-128"/>
              </a:rPr>
              <a:t>０８２－２２３－３６１１</a:t>
            </a:r>
            <a:endParaRPr lang="en-US" altLang="ja-JP" sz="1576"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576" dirty="0">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576"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76">
                <a:latin typeface="メイリオ" panose="020B0604030504040204" pitchFamily="50" charset="-128"/>
                <a:ea typeface="メイリオ" panose="020B0604030504040204" pitchFamily="50" charset="-128"/>
                <a:cs typeface="メイリオ" panose="020B0604030504040204" pitchFamily="50" charset="-128"/>
              </a:rPr>
              <a:t>n-sanuki82039@pref.hiroshima.lg.jp</a:t>
            </a:r>
            <a:endParaRPr lang="ja-JP" altLang="en-US" sz="1576"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906984328"/>
              </p:ext>
            </p:extLst>
          </p:nvPr>
        </p:nvGraphicFramePr>
        <p:xfrm>
          <a:off x="150407" y="1138792"/>
          <a:ext cx="6571237" cy="6286764"/>
        </p:xfrm>
        <a:graphic>
          <a:graphicData uri="http://schemas.openxmlformats.org/drawingml/2006/table">
            <a:tbl>
              <a:tblPr firstRow="1" bandRow="1">
                <a:tableStyleId>{5940675A-B579-460E-94D1-54222C63F5DA}</a:tableStyleId>
              </a:tblPr>
              <a:tblGrid>
                <a:gridCol w="820513"/>
                <a:gridCol w="1964191"/>
                <a:gridCol w="1981125"/>
                <a:gridCol w="1805408"/>
              </a:tblGrid>
              <a:tr h="506077">
                <a:tc>
                  <a:txBody>
                    <a:bodyPr/>
                    <a:lstStyle/>
                    <a:p>
                      <a:pPr algn="ct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tc>
                <a:tc>
                  <a:txBody>
                    <a:bodyPr/>
                    <a:lstStyle/>
                    <a:p>
                      <a:pPr algn="ctr"/>
                      <a:r>
                        <a:rPr kumimoji="1" lang="ja-JP" altLang="en-US" sz="1800" b="1" dirty="0" smtClean="0"/>
                        <a:t>１</a:t>
                      </a:r>
                      <a:endParaRPr kumimoji="1" lang="en-US" altLang="ja-JP" sz="1800" b="1" dirty="0" smtClean="0"/>
                    </a:p>
                  </a:txBody>
                  <a:tcPr marL="88293" marR="88293" anchor="ctr"/>
                </a:tc>
                <a:tc>
                  <a:txBody>
                    <a:bodyPr/>
                    <a:lstStyle/>
                    <a:p>
                      <a:pPr algn="ctr"/>
                      <a:r>
                        <a:rPr kumimoji="1" lang="ja-JP" altLang="en-US" sz="1800" b="1" dirty="0" smtClean="0"/>
                        <a:t>２</a:t>
                      </a:r>
                      <a:endParaRPr kumimoji="1" lang="ja-JP" altLang="en-US" sz="1800" b="1" dirty="0"/>
                    </a:p>
                  </a:txBody>
                  <a:tcPr marL="88293" marR="88293" anchor="ctr"/>
                </a:tc>
                <a:tc>
                  <a:txBody>
                    <a:bodyPr/>
                    <a:lstStyle/>
                    <a:p>
                      <a:pPr algn="ctr"/>
                      <a:r>
                        <a:rPr kumimoji="1" lang="ja-JP" altLang="en-US" sz="1800" b="1" dirty="0" smtClean="0"/>
                        <a:t>３</a:t>
                      </a:r>
                      <a:endParaRPr kumimoji="1" lang="ja-JP" altLang="en-US" sz="1800" b="1" dirty="0"/>
                    </a:p>
                  </a:txBody>
                  <a:tcPr marL="88293" marR="88293" anchor="ctr"/>
                </a:tc>
              </a:tr>
              <a:tr h="627793">
                <a:tc>
                  <a:txBody>
                    <a:bodyPr/>
                    <a:lstStyle/>
                    <a:p>
                      <a:pPr algn="ctr"/>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氏名</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B w="12700" cap="flat" cmpd="sng" algn="ctr">
                      <a:solidFill>
                        <a:schemeClr val="bg1"/>
                      </a:solidFill>
                      <a:prstDash val="solid"/>
                      <a:round/>
                      <a:headEnd type="none" w="med" len="med"/>
                      <a:tailEnd type="none" w="med" len="med"/>
                    </a:lnB>
                    <a:solidFill>
                      <a:schemeClr val="tx1"/>
                    </a:solidFill>
                  </a:tcPr>
                </a:tc>
                <a:tc>
                  <a:txBody>
                    <a:bodyPr/>
                    <a:lstStyle/>
                    <a:p>
                      <a:endParaRPr kumimoji="1" lang="ja-JP" altLang="en-US" sz="1800"/>
                    </a:p>
                  </a:txBody>
                  <a:tcPr marL="88293" marR="88293" anchor="ctr"/>
                </a:tc>
                <a:tc>
                  <a:txBody>
                    <a:bodyPr/>
                    <a:lstStyle/>
                    <a:p>
                      <a:endParaRPr kumimoji="1" lang="ja-JP" altLang="en-US" sz="1800"/>
                    </a:p>
                  </a:txBody>
                  <a:tcPr marL="88293" marR="88293" anchor="ctr"/>
                </a:tc>
                <a:tc>
                  <a:txBody>
                    <a:bodyPr/>
                    <a:lstStyle/>
                    <a:p>
                      <a:endParaRPr kumimoji="1" lang="ja-JP" altLang="en-US" sz="1800"/>
                    </a:p>
                  </a:txBody>
                  <a:tcPr marL="88293" marR="88293" anchor="ctr"/>
                </a:tc>
              </a:tr>
              <a:tr h="627797">
                <a:tc>
                  <a:txBody>
                    <a:bodyPr/>
                    <a:lstStyle/>
                    <a:p>
                      <a:pPr algn="ctr"/>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所属</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endParaRPr kumimoji="1" lang="ja-JP" altLang="en-US" sz="1800" dirty="0"/>
                    </a:p>
                  </a:txBody>
                  <a:tcPr marL="88293" marR="88293" anchor="ctr"/>
                </a:tc>
                <a:tc>
                  <a:txBody>
                    <a:bodyPr/>
                    <a:lstStyle/>
                    <a:p>
                      <a:endParaRPr kumimoji="1" lang="ja-JP" altLang="en-US" sz="1800" dirty="0"/>
                    </a:p>
                  </a:txBody>
                  <a:tcPr marL="88293" marR="88293" anchor="ctr"/>
                </a:tc>
                <a:tc>
                  <a:txBody>
                    <a:bodyPr/>
                    <a:lstStyle/>
                    <a:p>
                      <a:endParaRPr kumimoji="1" lang="ja-JP" altLang="en-US" sz="1800" dirty="0"/>
                    </a:p>
                  </a:txBody>
                  <a:tcPr marL="88293" marR="88293" anchor="ctr"/>
                </a:tc>
              </a:tr>
              <a:tr h="655093">
                <a:tc>
                  <a:txBody>
                    <a:bodyPr/>
                    <a:lstStyle/>
                    <a:p>
                      <a:pPr algn="ctr"/>
                      <a:r>
                        <a:rPr kumimoji="1"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職種</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endParaRPr kumimoji="1" lang="ja-JP" altLang="en-US" sz="1800" dirty="0"/>
                    </a:p>
                  </a:txBody>
                  <a:tcPr marL="88293" marR="88293" anchor="ctr"/>
                </a:tc>
                <a:tc>
                  <a:txBody>
                    <a:bodyPr/>
                    <a:lstStyle/>
                    <a:p>
                      <a:endParaRPr kumimoji="1" lang="ja-JP" altLang="en-US" sz="1800"/>
                    </a:p>
                  </a:txBody>
                  <a:tcPr marL="88293" marR="88293" anchor="ctr"/>
                </a:tc>
                <a:tc>
                  <a:txBody>
                    <a:bodyPr/>
                    <a:lstStyle/>
                    <a:p>
                      <a:endParaRPr kumimoji="1" lang="ja-JP" altLang="en-US" sz="1800" dirty="0"/>
                    </a:p>
                  </a:txBody>
                  <a:tcPr marL="88293" marR="88293" anchor="ctr"/>
                </a:tc>
              </a:tr>
              <a:tr h="882630">
                <a:tc rowSpan="2">
                  <a:txBody>
                    <a:bodyPr/>
                    <a:lstStyle/>
                    <a:p>
                      <a:pPr marL="0" algn="ctr" defTabSz="685800" rtl="0" eaLnBrk="1" latinLnBrk="0" hangingPunct="1"/>
                      <a:r>
                        <a:rPr kumimoji="1" lang="ja-JP" altLang="en-US" sz="1400" kern="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受講</a:t>
                      </a:r>
                      <a:endParaRPr kumimoji="1" lang="en-US" altLang="ja-JP" sz="1400" kern="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685800" rtl="0" eaLnBrk="1" latinLnBrk="0" hangingPunct="1"/>
                      <a:r>
                        <a:rPr kumimoji="1" lang="ja-JP" altLang="en-US" sz="1400" kern="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会場</a:t>
                      </a:r>
                      <a:endParaRPr kumimoji="1" lang="ja-JP" altLang="en-US" sz="1400" kern="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広島・福山・三次</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広島・福山・三次</a:t>
                      </a:r>
                    </a:p>
                  </a:txBody>
                  <a:tcPr marL="88293" marR="88293"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広島・福山・三次</a:t>
                      </a:r>
                      <a:endParaRPr kumimoji="1" lang="ja-JP" altLang="en-US" sz="1800" dirty="0"/>
                    </a:p>
                  </a:txBody>
                  <a:tcPr marL="88293" marR="88293" anchor="b"/>
                </a:tc>
              </a:tr>
              <a:tr h="709683">
                <a:tc vMerge="1">
                  <a:txBody>
                    <a:bodyPr/>
                    <a:lstStyle/>
                    <a:p>
                      <a:endParaRPr kumimoji="1" lang="ja-JP" altLang="en-US"/>
                    </a:p>
                  </a:txBody>
                  <a:tcPr/>
                </a:tc>
                <a:tc>
                  <a:txBody>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広島・福山・三次</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広島・福山・三次</a:t>
                      </a:r>
                    </a:p>
                  </a:txBody>
                  <a:tcPr marL="88293" marR="88293" anchor="b"/>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広島・福山・三次</a:t>
                      </a:r>
                      <a:endParaRPr kumimoji="1" lang="ja-JP" altLang="en-US" sz="1800" dirty="0"/>
                    </a:p>
                  </a:txBody>
                  <a:tcPr marL="88293" marR="88293" anchor="b"/>
                </a:tc>
              </a:tr>
              <a:tr h="631477">
                <a:tc>
                  <a:txBody>
                    <a:bodyPr/>
                    <a:lstStyle/>
                    <a:p>
                      <a:pPr marL="0" algn="ctr" defTabSz="685800" rtl="0" eaLnBrk="1" latinLnBrk="0" hangingPunct="1"/>
                      <a:r>
                        <a:rPr kumimoji="1" lang="en-US" altLang="ja-JP" sz="1400" kern="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a:t>
                      </a:r>
                      <a:endParaRPr kumimoji="1" lang="ja-JP" altLang="en-US" sz="1400" kern="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endParaRPr kumimoji="1" lang="ja-JP" altLang="en-US" sz="1800" dirty="0"/>
                    </a:p>
                  </a:txBody>
                  <a:tcPr marL="88293" marR="88293" anchor="ctr"/>
                </a:tc>
                <a:tc>
                  <a:txBody>
                    <a:bodyPr/>
                    <a:lstStyle/>
                    <a:p>
                      <a:endParaRPr kumimoji="1" lang="ja-JP" altLang="en-US" sz="1800"/>
                    </a:p>
                  </a:txBody>
                  <a:tcPr marL="88293" marR="88293" anchor="ctr"/>
                </a:tc>
                <a:tc>
                  <a:txBody>
                    <a:bodyPr/>
                    <a:lstStyle/>
                    <a:p>
                      <a:endParaRPr kumimoji="1" lang="ja-JP" altLang="en-US" sz="1800" dirty="0"/>
                    </a:p>
                  </a:txBody>
                  <a:tcPr marL="88293" marR="88293" anchor="ctr"/>
                </a:tc>
              </a:tr>
              <a:tr h="711174">
                <a:tc>
                  <a:txBody>
                    <a:bodyPr/>
                    <a:lstStyle/>
                    <a:p>
                      <a:pPr algn="ctr"/>
                      <a:r>
                        <a:rPr kumimoji="1"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FAX</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endParaRPr kumimoji="1" lang="ja-JP" altLang="en-US" sz="1800"/>
                    </a:p>
                  </a:txBody>
                  <a:tcPr marL="88293" marR="88293" anchor="ctr"/>
                </a:tc>
                <a:tc>
                  <a:txBody>
                    <a:bodyPr/>
                    <a:lstStyle/>
                    <a:p>
                      <a:endParaRPr kumimoji="1" lang="ja-JP" altLang="en-US" sz="1800"/>
                    </a:p>
                  </a:txBody>
                  <a:tcPr marL="88293" marR="88293" anchor="ctr"/>
                </a:tc>
                <a:tc>
                  <a:txBody>
                    <a:bodyPr/>
                    <a:lstStyle/>
                    <a:p>
                      <a:endParaRPr kumimoji="1" lang="ja-JP" altLang="en-US" sz="1800"/>
                    </a:p>
                  </a:txBody>
                  <a:tcPr marL="88293" marR="88293" anchor="ctr"/>
                </a:tc>
              </a:tr>
              <a:tr h="935040">
                <a:tc>
                  <a:txBody>
                    <a:bodyPr/>
                    <a:lstStyle/>
                    <a:p>
                      <a:pPr algn="ctr"/>
                      <a:r>
                        <a:rPr kumimoji="1"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8293" marR="88293" anchor="ctr">
                    <a:lnT w="12700" cap="flat" cmpd="sng" algn="ctr">
                      <a:solidFill>
                        <a:schemeClr val="bg1"/>
                      </a:solidFill>
                      <a:prstDash val="solid"/>
                      <a:round/>
                      <a:headEnd type="none" w="med" len="med"/>
                      <a:tailEnd type="none" w="med" len="med"/>
                    </a:lnT>
                    <a:solidFill>
                      <a:schemeClr val="tx1"/>
                    </a:solidFill>
                  </a:tcPr>
                </a:tc>
                <a:tc>
                  <a:txBody>
                    <a:bodyPr/>
                    <a:lstStyle/>
                    <a:p>
                      <a:endParaRPr kumimoji="1" lang="ja-JP" altLang="en-US" sz="1800" dirty="0"/>
                    </a:p>
                  </a:txBody>
                  <a:tcPr marL="88293" marR="88293" anchor="ctr"/>
                </a:tc>
                <a:tc>
                  <a:txBody>
                    <a:bodyPr/>
                    <a:lstStyle/>
                    <a:p>
                      <a:endParaRPr kumimoji="1" lang="ja-JP" altLang="en-US" sz="1800"/>
                    </a:p>
                  </a:txBody>
                  <a:tcPr marL="88293" marR="88293" anchor="ctr"/>
                </a:tc>
                <a:tc>
                  <a:txBody>
                    <a:bodyPr/>
                    <a:lstStyle/>
                    <a:p>
                      <a:endParaRPr kumimoji="1" lang="ja-JP" altLang="en-US" sz="1800" dirty="0"/>
                    </a:p>
                  </a:txBody>
                  <a:tcPr marL="88293" marR="88293" anchor="ctr"/>
                </a:tc>
              </a:tr>
            </a:tbl>
          </a:graphicData>
        </a:graphic>
      </p:graphicFrame>
      <p:sp>
        <p:nvSpPr>
          <p:cNvPr id="2" name="テキスト ボックス 1"/>
          <p:cNvSpPr txBox="1"/>
          <p:nvPr/>
        </p:nvSpPr>
        <p:spPr>
          <a:xfrm>
            <a:off x="262700" y="1691680"/>
            <a:ext cx="764830" cy="212223"/>
          </a:xfrm>
          <a:prstGeom prst="rect">
            <a:avLst/>
          </a:prstGeom>
          <a:noFill/>
        </p:spPr>
        <p:txBody>
          <a:bodyPr wrap="square" lIns="90091" tIns="45046" rIns="90091" bIns="45046" rtlCol="0">
            <a:spAutoFit/>
          </a:bodyPr>
          <a:lstStyle/>
          <a:p>
            <a:r>
              <a:rPr lang="ja-JP" altLang="en-US" sz="788" dirty="0">
                <a:solidFill>
                  <a:schemeClr val="bg1"/>
                </a:solidFill>
              </a:rPr>
              <a:t>ふりがな</a:t>
            </a:r>
          </a:p>
        </p:txBody>
      </p:sp>
      <p:sp>
        <p:nvSpPr>
          <p:cNvPr id="3" name="テキスト ボックス 2"/>
          <p:cNvSpPr txBox="1"/>
          <p:nvPr/>
        </p:nvSpPr>
        <p:spPr>
          <a:xfrm>
            <a:off x="966255" y="3623986"/>
            <a:ext cx="2229853" cy="215444"/>
          </a:xfrm>
          <a:prstGeom prst="rect">
            <a:avLst/>
          </a:prstGeom>
          <a:noFill/>
        </p:spPr>
        <p:txBody>
          <a:bodyPr wrap="square" rtlCol="0">
            <a:spAutoFit/>
          </a:bodyPr>
          <a:lstStyle/>
          <a:p>
            <a:r>
              <a:rPr lang="en-US" altLang="ja-JP" sz="800" dirty="0"/>
              <a:t>※</a:t>
            </a:r>
            <a:r>
              <a:rPr lang="ja-JP" altLang="en-US" sz="800" dirty="0"/>
              <a:t>受講する会場に必ず○をしてください</a:t>
            </a:r>
          </a:p>
        </p:txBody>
      </p:sp>
      <p:sp>
        <p:nvSpPr>
          <p:cNvPr id="6" name="テキスト ボックス 5"/>
          <p:cNvSpPr txBox="1"/>
          <p:nvPr/>
        </p:nvSpPr>
        <p:spPr>
          <a:xfrm>
            <a:off x="2897029" y="3622278"/>
            <a:ext cx="2229853" cy="215444"/>
          </a:xfrm>
          <a:prstGeom prst="rect">
            <a:avLst/>
          </a:prstGeom>
          <a:noFill/>
        </p:spPr>
        <p:txBody>
          <a:bodyPr wrap="square" rtlCol="0">
            <a:spAutoFit/>
          </a:bodyPr>
          <a:lstStyle/>
          <a:p>
            <a:r>
              <a:rPr lang="en-US" altLang="ja-JP" sz="800" dirty="0"/>
              <a:t>※</a:t>
            </a:r>
            <a:r>
              <a:rPr lang="ja-JP" altLang="en-US" sz="800" dirty="0"/>
              <a:t>受講する会場に必ず○をしてください</a:t>
            </a:r>
          </a:p>
        </p:txBody>
      </p:sp>
      <p:sp>
        <p:nvSpPr>
          <p:cNvPr id="7" name="テキスト ボックス 6"/>
          <p:cNvSpPr txBox="1"/>
          <p:nvPr/>
        </p:nvSpPr>
        <p:spPr>
          <a:xfrm>
            <a:off x="4869378" y="3627914"/>
            <a:ext cx="2229853" cy="215444"/>
          </a:xfrm>
          <a:prstGeom prst="rect">
            <a:avLst/>
          </a:prstGeom>
          <a:noFill/>
        </p:spPr>
        <p:txBody>
          <a:bodyPr wrap="square" rtlCol="0">
            <a:spAutoFit/>
          </a:bodyPr>
          <a:lstStyle/>
          <a:p>
            <a:r>
              <a:rPr lang="en-US" altLang="ja-JP" sz="800" dirty="0"/>
              <a:t>※</a:t>
            </a:r>
            <a:r>
              <a:rPr lang="ja-JP" altLang="en-US" sz="800" dirty="0"/>
              <a:t>受講する会場に必ず○をしてください</a:t>
            </a:r>
          </a:p>
        </p:txBody>
      </p:sp>
      <p:sp>
        <p:nvSpPr>
          <p:cNvPr id="8" name="テキスト ボックス 7"/>
          <p:cNvSpPr txBox="1"/>
          <p:nvPr/>
        </p:nvSpPr>
        <p:spPr>
          <a:xfrm>
            <a:off x="150407" y="7464680"/>
            <a:ext cx="6707595" cy="1277273"/>
          </a:xfrm>
          <a:prstGeom prst="rect">
            <a:avLst/>
          </a:prstGeom>
          <a:noFill/>
        </p:spPr>
        <p:txBody>
          <a:bodyPr wrap="square" rtlCol="0">
            <a:spAutoFit/>
          </a:bodyPr>
          <a:lstStyle/>
          <a:p>
            <a:r>
              <a:rPr lang="en-US" altLang="ja-JP" sz="1100" dirty="0"/>
              <a:t>※</a:t>
            </a:r>
            <a:r>
              <a:rPr lang="ja-JP" altLang="en-US" sz="1100" dirty="0"/>
              <a:t>受講の可否について県から申込者に通知しますので、</a:t>
            </a:r>
            <a:r>
              <a:rPr lang="en-US" altLang="ja-JP" sz="1100" dirty="0"/>
              <a:t>FAX</a:t>
            </a:r>
            <a:r>
              <a:rPr lang="ja-JP" altLang="en-US" sz="1100" dirty="0"/>
              <a:t>や</a:t>
            </a:r>
            <a:r>
              <a:rPr lang="en-US" altLang="ja-JP" sz="1100" dirty="0"/>
              <a:t>E-mail</a:t>
            </a:r>
            <a:r>
              <a:rPr lang="ja-JP" altLang="en-US" sz="1100" dirty="0"/>
              <a:t>は必ずご記入ください。</a:t>
            </a:r>
            <a:endParaRPr lang="en-US" altLang="ja-JP" sz="1100" dirty="0"/>
          </a:p>
          <a:p>
            <a:r>
              <a:rPr lang="en-US" altLang="ja-JP" sz="1100" dirty="0"/>
              <a:t>※</a:t>
            </a:r>
            <a:r>
              <a:rPr lang="ja-JP" altLang="en-US" sz="1100" dirty="0"/>
              <a:t>なお、本研修は発達障害児・者の支援に関わる者を対象としています。</a:t>
            </a:r>
            <a:endParaRPr lang="en-US" altLang="ja-JP" sz="1100" dirty="0"/>
          </a:p>
          <a:p>
            <a:r>
              <a:rPr lang="en-US" altLang="ja-JP" sz="1100" dirty="0"/>
              <a:t>※</a:t>
            </a:r>
            <a:r>
              <a:rPr lang="ja-JP" altLang="en-US" sz="1100" dirty="0"/>
              <a:t>教育（小・中・高・特別支援学校）の関係職員については、別途「発達障害児教育支援研修」を実施する予定ですので、そちらを受講ください。</a:t>
            </a:r>
            <a:endParaRPr lang="en-US" altLang="ja-JP" sz="1100" dirty="0"/>
          </a:p>
          <a:p>
            <a:r>
              <a:rPr lang="en-US" altLang="ja-JP" sz="1100" dirty="0"/>
              <a:t>※</a:t>
            </a:r>
            <a:r>
              <a:rPr lang="ja-JP" altLang="en-US" sz="1100" dirty="0"/>
              <a:t>受講希望者が定員を超過した場合は受講者の選定をおこなうことや会場の変更をお願いすることがあります。</a:t>
            </a:r>
            <a:endParaRPr lang="en-US" altLang="ja-JP" sz="1100" dirty="0"/>
          </a:p>
          <a:p>
            <a:r>
              <a:rPr lang="ja-JP" altLang="en-US" sz="1100" dirty="0"/>
              <a:t>　ご承知おきください。</a:t>
            </a:r>
            <a:endParaRPr lang="en-US" altLang="ja-JP" sz="1100" dirty="0"/>
          </a:p>
          <a:p>
            <a:r>
              <a:rPr lang="en-US" altLang="ja-JP" sz="1100" dirty="0"/>
              <a:t>※</a:t>
            </a:r>
            <a:r>
              <a:rPr lang="ja-JP" altLang="en-US" sz="1100" dirty="0"/>
              <a:t>フォロー研修や訪問してのフォローについては、研修時に詳しく説明させていただきます。</a:t>
            </a:r>
            <a:endParaRPr lang="en-US" altLang="ja-JP" sz="1100" dirty="0"/>
          </a:p>
        </p:txBody>
      </p:sp>
      <p:sp>
        <p:nvSpPr>
          <p:cNvPr id="9" name="テキスト ボックス 8"/>
          <p:cNvSpPr txBox="1"/>
          <p:nvPr/>
        </p:nvSpPr>
        <p:spPr>
          <a:xfrm>
            <a:off x="206552" y="8735689"/>
            <a:ext cx="6595300" cy="461665"/>
          </a:xfrm>
          <a:prstGeom prst="rect">
            <a:avLst/>
          </a:prstGeom>
          <a:noFill/>
        </p:spPr>
        <p:txBody>
          <a:bodyPr wrap="square" rtlCol="0">
            <a:spAutoFit/>
          </a:bodyPr>
          <a:lstStyle/>
          <a:p>
            <a:r>
              <a:rPr lang="ja-JP" altLang="en-US" sz="1200" dirty="0"/>
              <a:t>問い合わせ先　広島県健康福祉局障害者支援課　地域生活・発達障害グループ　担当：讃岐</a:t>
            </a:r>
            <a:r>
              <a:rPr lang="en-US" altLang="ja-JP" sz="1200" dirty="0"/>
              <a:t>(</a:t>
            </a:r>
            <a:r>
              <a:rPr lang="ja-JP" altLang="en-US" sz="1200" dirty="0"/>
              <a:t>さぬき</a:t>
            </a:r>
            <a:r>
              <a:rPr lang="en-US" altLang="ja-JP" sz="1200" dirty="0"/>
              <a:t>)</a:t>
            </a:r>
          </a:p>
          <a:p>
            <a:r>
              <a:rPr lang="ja-JP" altLang="en-US" sz="1200" dirty="0"/>
              <a:t>　　　　　　　　　　</a:t>
            </a:r>
            <a:r>
              <a:rPr lang="en-US" altLang="ja-JP" sz="1200" dirty="0"/>
              <a:t>TEL</a:t>
            </a:r>
            <a:r>
              <a:rPr lang="ja-JP" altLang="en-US" sz="1200" dirty="0"/>
              <a:t>：０８２－５１３－３１５５　　</a:t>
            </a:r>
            <a:r>
              <a:rPr lang="en-US" altLang="ja-JP" sz="1200" dirty="0"/>
              <a:t>FAX</a:t>
            </a:r>
            <a:r>
              <a:rPr lang="ja-JP" altLang="en-US" sz="1200" dirty="0"/>
              <a:t>：０８２－２２３－３６１１</a:t>
            </a:r>
          </a:p>
        </p:txBody>
      </p:sp>
      <p:sp>
        <p:nvSpPr>
          <p:cNvPr id="10" name="テキスト ボックス 9"/>
          <p:cNvSpPr txBox="1"/>
          <p:nvPr/>
        </p:nvSpPr>
        <p:spPr>
          <a:xfrm>
            <a:off x="1027531" y="3837722"/>
            <a:ext cx="869509" cy="261610"/>
          </a:xfrm>
          <a:prstGeom prst="rect">
            <a:avLst/>
          </a:prstGeom>
          <a:noFill/>
        </p:spPr>
        <p:txBody>
          <a:bodyPr wrap="square" rtlCol="0">
            <a:spAutoFit/>
          </a:bodyPr>
          <a:lstStyle/>
          <a:p>
            <a:r>
              <a:rPr lang="ja-JP" altLang="en-US" sz="1100" dirty="0"/>
              <a:t>第一希望</a:t>
            </a:r>
          </a:p>
        </p:txBody>
      </p:sp>
      <p:sp>
        <p:nvSpPr>
          <p:cNvPr id="11" name="テキスト ボックス 10"/>
          <p:cNvSpPr txBox="1"/>
          <p:nvPr/>
        </p:nvSpPr>
        <p:spPr>
          <a:xfrm>
            <a:off x="3031100" y="3834268"/>
            <a:ext cx="869509" cy="261610"/>
          </a:xfrm>
          <a:prstGeom prst="rect">
            <a:avLst/>
          </a:prstGeom>
          <a:noFill/>
        </p:spPr>
        <p:txBody>
          <a:bodyPr wrap="square" rtlCol="0">
            <a:spAutoFit/>
          </a:bodyPr>
          <a:lstStyle/>
          <a:p>
            <a:r>
              <a:rPr lang="ja-JP" altLang="en-US" sz="1100" dirty="0"/>
              <a:t>第一希望</a:t>
            </a:r>
          </a:p>
        </p:txBody>
      </p:sp>
      <p:sp>
        <p:nvSpPr>
          <p:cNvPr id="12" name="テキスト ボックス 11"/>
          <p:cNvSpPr txBox="1"/>
          <p:nvPr/>
        </p:nvSpPr>
        <p:spPr>
          <a:xfrm>
            <a:off x="4955591" y="3837458"/>
            <a:ext cx="869509" cy="261610"/>
          </a:xfrm>
          <a:prstGeom prst="rect">
            <a:avLst/>
          </a:prstGeom>
          <a:noFill/>
        </p:spPr>
        <p:txBody>
          <a:bodyPr wrap="square" rtlCol="0">
            <a:spAutoFit/>
          </a:bodyPr>
          <a:lstStyle/>
          <a:p>
            <a:r>
              <a:rPr lang="ja-JP" altLang="en-US" sz="1100" dirty="0"/>
              <a:t>第一希望</a:t>
            </a:r>
          </a:p>
        </p:txBody>
      </p:sp>
      <p:sp>
        <p:nvSpPr>
          <p:cNvPr id="13" name="テキスト ボックス 12"/>
          <p:cNvSpPr txBox="1"/>
          <p:nvPr/>
        </p:nvSpPr>
        <p:spPr>
          <a:xfrm>
            <a:off x="1027531" y="4521117"/>
            <a:ext cx="869509" cy="261610"/>
          </a:xfrm>
          <a:prstGeom prst="rect">
            <a:avLst/>
          </a:prstGeom>
          <a:noFill/>
        </p:spPr>
        <p:txBody>
          <a:bodyPr wrap="square" rtlCol="0">
            <a:spAutoFit/>
          </a:bodyPr>
          <a:lstStyle/>
          <a:p>
            <a:r>
              <a:rPr lang="ja-JP" altLang="en-US" sz="1100" dirty="0"/>
              <a:t>第二希望</a:t>
            </a:r>
          </a:p>
        </p:txBody>
      </p:sp>
      <p:sp>
        <p:nvSpPr>
          <p:cNvPr id="14" name="テキスト ボックス 13"/>
          <p:cNvSpPr txBox="1"/>
          <p:nvPr/>
        </p:nvSpPr>
        <p:spPr>
          <a:xfrm>
            <a:off x="2991561" y="4521117"/>
            <a:ext cx="869509" cy="261610"/>
          </a:xfrm>
          <a:prstGeom prst="rect">
            <a:avLst/>
          </a:prstGeom>
          <a:noFill/>
        </p:spPr>
        <p:txBody>
          <a:bodyPr wrap="square" rtlCol="0">
            <a:spAutoFit/>
          </a:bodyPr>
          <a:lstStyle/>
          <a:p>
            <a:r>
              <a:rPr lang="ja-JP" altLang="en-US" sz="1100" dirty="0"/>
              <a:t>第二希望</a:t>
            </a:r>
          </a:p>
        </p:txBody>
      </p:sp>
      <p:sp>
        <p:nvSpPr>
          <p:cNvPr id="15" name="テキスト ボックス 14"/>
          <p:cNvSpPr txBox="1"/>
          <p:nvPr/>
        </p:nvSpPr>
        <p:spPr>
          <a:xfrm>
            <a:off x="4955590" y="4521117"/>
            <a:ext cx="869509" cy="261610"/>
          </a:xfrm>
          <a:prstGeom prst="rect">
            <a:avLst/>
          </a:prstGeom>
          <a:noFill/>
        </p:spPr>
        <p:txBody>
          <a:bodyPr wrap="square" rtlCol="0">
            <a:spAutoFit/>
          </a:bodyPr>
          <a:lstStyle/>
          <a:p>
            <a:r>
              <a:rPr lang="ja-JP" altLang="en-US" sz="1100" dirty="0"/>
              <a:t>第二希望</a:t>
            </a:r>
          </a:p>
        </p:txBody>
      </p:sp>
    </p:spTree>
    <p:extLst>
      <p:ext uri="{BB962C8B-B14F-4D97-AF65-F5344CB8AC3E}">
        <p14:creationId xmlns:p14="http://schemas.microsoft.com/office/powerpoint/2010/main" val="153027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364</Words>
  <Application>Microsoft Office PowerPoint</Application>
  <PresentationFormat>画面に合わせる (4:3)</PresentationFormat>
  <Paragraphs>73</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HGS創英角ｺﾞｼｯｸUB</vt:lpstr>
      <vt:lpstr>HGS創英角ﾎﾟｯﾌﾟ体</vt:lpstr>
      <vt:lpstr>ＭＳ Ｐゴシック</vt:lpstr>
      <vt:lpstr>ＭＳ 明朝</vt:lpstr>
      <vt:lpstr>メイリオ</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TUTUJI11</dc:creator>
  <cp:lastModifiedBy>TUTUJI11</cp:lastModifiedBy>
  <cp:revision>17</cp:revision>
  <cp:lastPrinted>2017-04-24T09:47:45Z</cp:lastPrinted>
  <dcterms:created xsi:type="dcterms:W3CDTF">2017-04-20T09:09:06Z</dcterms:created>
  <dcterms:modified xsi:type="dcterms:W3CDTF">2017-04-26T04:05:11Z</dcterms:modified>
</cp:coreProperties>
</file>